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0C6B38" w14:textId="77777777" w:rsidR="00394664" w:rsidRPr="00D947CF" w:rsidRDefault="00BF004D" w:rsidP="00C24AEC">
      <w:pPr>
        <w:spacing w:after="160" w:line="276" w:lineRule="auto"/>
        <w:ind w:left="-851"/>
        <w:rPr>
          <w:rFonts w:ascii="Aptos" w:hAnsi="Aptos"/>
        </w:rPr>
        <w:sectPr w:rsidR="00394664" w:rsidRPr="00D947CF" w:rsidSect="00C279C1">
          <w:headerReference w:type="even" r:id="rId14"/>
          <w:headerReference w:type="default" r:id="rId15"/>
          <w:footerReference w:type="even" r:id="rId16"/>
          <w:footerReference w:type="default" r:id="rId17"/>
          <w:headerReference w:type="first" r:id="rId18"/>
          <w:footerReference w:type="first" r:id="rId19"/>
          <w:pgSz w:w="12240" w:h="15840"/>
          <w:pgMar w:top="142" w:right="964" w:bottom="964" w:left="964" w:header="142" w:footer="311" w:gutter="0"/>
          <w:cols w:space="708"/>
          <w:docGrid w:linePitch="360"/>
        </w:sectPr>
      </w:pPr>
      <w:r w:rsidRPr="00D947CF">
        <w:rPr>
          <w:rFonts w:ascii="Aptos" w:hAnsi="Aptos"/>
          <w:noProof/>
          <w:lang w:eastAsia="en-AU"/>
        </w:rPr>
        <w:drawing>
          <wp:inline distT="0" distB="0" distL="0" distR="0" wp14:anchorId="4A213EFF" wp14:editId="454BB1AF">
            <wp:extent cx="7628467" cy="1470551"/>
            <wp:effectExtent l="0" t="0" r="0" b="0"/>
            <wp:docPr id="5" name="Picture 5" descr="Australian Government | Attorney-General's Depart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eader3.jp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661186" cy="1476858"/>
                    </a:xfrm>
                    <a:prstGeom prst="rect">
                      <a:avLst/>
                    </a:prstGeom>
                  </pic:spPr>
                </pic:pic>
              </a:graphicData>
            </a:graphic>
          </wp:inline>
        </w:drawing>
      </w:r>
    </w:p>
    <w:p w14:paraId="1C7A22BB" w14:textId="528AAD69" w:rsidR="00151A0A" w:rsidRPr="00D947CF" w:rsidRDefault="006F55E5" w:rsidP="00C24AEC">
      <w:pPr>
        <w:spacing w:after="160" w:line="276" w:lineRule="auto"/>
        <w:jc w:val="right"/>
        <w:rPr>
          <w:rFonts w:ascii="Aptos" w:hAnsi="Aptos"/>
        </w:rPr>
      </w:pPr>
      <w:r>
        <w:rPr>
          <w:rFonts w:ascii="Aptos" w:hAnsi="Aptos"/>
        </w:rPr>
        <w:t>August</w:t>
      </w:r>
      <w:r w:rsidR="00036F3D" w:rsidRPr="00D947CF">
        <w:rPr>
          <w:rFonts w:ascii="Aptos" w:hAnsi="Aptos"/>
        </w:rPr>
        <w:t xml:space="preserve"> 2026</w:t>
      </w:r>
    </w:p>
    <w:p w14:paraId="14931C2E" w14:textId="392DDA1E" w:rsidR="00151A0A" w:rsidRPr="00D947CF" w:rsidRDefault="00411E84" w:rsidP="00C24AEC">
      <w:pPr>
        <w:pStyle w:val="Heading1"/>
        <w:spacing w:after="160" w:line="276" w:lineRule="auto"/>
        <w:jc w:val="left"/>
        <w:rPr>
          <w:rFonts w:ascii="Aptos" w:hAnsi="Aptos"/>
        </w:rPr>
      </w:pPr>
      <w:r w:rsidRPr="00D947CF">
        <w:rPr>
          <w:rFonts w:ascii="Aptos" w:hAnsi="Aptos"/>
        </w:rPr>
        <w:t xml:space="preserve">Statutory Review of the </w:t>
      </w:r>
      <w:r w:rsidR="00175A16" w:rsidRPr="00D947CF">
        <w:rPr>
          <w:rFonts w:ascii="Aptos" w:hAnsi="Aptos"/>
          <w:i/>
          <w:iCs/>
        </w:rPr>
        <w:t>Crimes Legislation Amendment (Combatting Foreign Bribery) Act 2024</w:t>
      </w:r>
    </w:p>
    <w:p w14:paraId="35764691" w14:textId="66588396" w:rsidR="007172A8" w:rsidRPr="00D947CF" w:rsidRDefault="006A0003" w:rsidP="00C24AEC">
      <w:pPr>
        <w:spacing w:after="160" w:line="276" w:lineRule="auto"/>
        <w:rPr>
          <w:rFonts w:ascii="Aptos" w:hAnsi="Aptos"/>
        </w:rPr>
      </w:pPr>
      <w:r w:rsidRPr="00D947CF">
        <w:rPr>
          <w:rFonts w:ascii="Aptos" w:hAnsi="Aptos"/>
        </w:rPr>
        <w:t>Section 4 of the</w:t>
      </w:r>
      <w:r w:rsidR="00611661" w:rsidRPr="00D947CF">
        <w:rPr>
          <w:rFonts w:ascii="Aptos" w:hAnsi="Aptos"/>
        </w:rPr>
        <w:t xml:space="preserve"> </w:t>
      </w:r>
      <w:hyperlink r:id="rId21" w:history="1">
        <w:r w:rsidR="00611661" w:rsidRPr="00D947CF">
          <w:rPr>
            <w:rStyle w:val="Hyperlink"/>
            <w:rFonts w:ascii="Aptos" w:hAnsi="Aptos"/>
            <w:i/>
            <w:iCs/>
          </w:rPr>
          <w:t>Crimes Legislation Amendment (Combatting Foreign Bribery) Act 2024</w:t>
        </w:r>
      </w:hyperlink>
      <w:r w:rsidR="00611661" w:rsidRPr="00D947CF">
        <w:rPr>
          <w:rFonts w:ascii="Aptos" w:hAnsi="Aptos"/>
        </w:rPr>
        <w:t xml:space="preserve"> (the Act) </w:t>
      </w:r>
      <w:r w:rsidR="00CB6A39" w:rsidRPr="00D947CF">
        <w:rPr>
          <w:rFonts w:ascii="Aptos" w:hAnsi="Aptos"/>
        </w:rPr>
        <w:t xml:space="preserve">requires </w:t>
      </w:r>
      <w:r w:rsidR="006A4603">
        <w:rPr>
          <w:rFonts w:ascii="Aptos" w:hAnsi="Aptos"/>
        </w:rPr>
        <w:t xml:space="preserve">that the Attorney-General initiate </w:t>
      </w:r>
      <w:r w:rsidR="00CB6A39" w:rsidRPr="00D947CF">
        <w:rPr>
          <w:rFonts w:ascii="Aptos" w:hAnsi="Aptos"/>
        </w:rPr>
        <w:t>a review of the</w:t>
      </w:r>
      <w:r w:rsidR="00DB26B2" w:rsidRPr="00D947CF">
        <w:rPr>
          <w:rFonts w:ascii="Aptos" w:hAnsi="Aptos"/>
        </w:rPr>
        <w:t xml:space="preserve"> amendments made by the Act</w:t>
      </w:r>
      <w:r w:rsidR="006A4603">
        <w:rPr>
          <w:rFonts w:ascii="Aptos" w:hAnsi="Aptos"/>
        </w:rPr>
        <w:t xml:space="preserve"> 18 months after they commenced</w:t>
      </w:r>
      <w:r w:rsidR="00CB6A39" w:rsidRPr="00D947CF">
        <w:rPr>
          <w:rFonts w:ascii="Aptos" w:hAnsi="Aptos"/>
        </w:rPr>
        <w:t xml:space="preserve">. </w:t>
      </w:r>
    </w:p>
    <w:p w14:paraId="5AE24D83" w14:textId="05E228B6" w:rsidR="00002F00" w:rsidRDefault="00002F00" w:rsidP="00C24AEC">
      <w:pPr>
        <w:spacing w:after="160" w:line="276" w:lineRule="auto"/>
        <w:rPr>
          <w:rFonts w:ascii="Aptos" w:eastAsia="Times New Roman" w:hAnsi="Aptos" w:cs="Segoe UI"/>
          <w:w w:val="100"/>
          <w:kern w:val="0"/>
          <w:lang w:eastAsia="en-AU"/>
        </w:rPr>
      </w:pPr>
      <w:r w:rsidRPr="00D947CF">
        <w:rPr>
          <w:rFonts w:ascii="Aptos" w:eastAsia="Times New Roman" w:hAnsi="Aptos" w:cs="Segoe UI"/>
          <w:w w:val="100"/>
          <w:kern w:val="0"/>
          <w:lang w:eastAsia="en-AU"/>
        </w:rPr>
        <w:t>The review will be undertaken by a review panel, consisting of Ms Sarah Chidgey</w:t>
      </w:r>
      <w:r w:rsidR="00D05166">
        <w:rPr>
          <w:rFonts w:ascii="Aptos" w:eastAsia="Times New Roman" w:hAnsi="Aptos" w:cs="Segoe UI"/>
          <w:w w:val="100"/>
          <w:kern w:val="0"/>
          <w:lang w:eastAsia="en-AU"/>
        </w:rPr>
        <w:t xml:space="preserve"> PSM</w:t>
      </w:r>
      <w:r w:rsidRPr="00D947CF">
        <w:rPr>
          <w:rFonts w:ascii="Aptos" w:eastAsia="Times New Roman" w:hAnsi="Aptos" w:cs="Segoe UI"/>
          <w:w w:val="100"/>
          <w:kern w:val="0"/>
          <w:lang w:eastAsia="en-AU"/>
        </w:rPr>
        <w:t>, Deputy Secretary of the Integrity and Security Group, Attorney-General’s Department and Ms Hilda Sirec</w:t>
      </w:r>
      <w:r w:rsidR="00D05166">
        <w:rPr>
          <w:rFonts w:ascii="Aptos" w:eastAsia="Times New Roman" w:hAnsi="Aptos" w:cs="Segoe UI"/>
          <w:w w:val="100"/>
          <w:kern w:val="0"/>
          <w:lang w:eastAsia="en-AU"/>
        </w:rPr>
        <w:t xml:space="preserve"> APM</w:t>
      </w:r>
      <w:r w:rsidRPr="00D947CF">
        <w:rPr>
          <w:rFonts w:ascii="Aptos" w:eastAsia="Times New Roman" w:hAnsi="Aptos" w:cs="Segoe UI"/>
          <w:w w:val="100"/>
          <w:kern w:val="0"/>
          <w:lang w:eastAsia="en-AU"/>
        </w:rPr>
        <w:t>, Deputy</w:t>
      </w:r>
      <w:r w:rsidR="008952A1">
        <w:rPr>
          <w:rFonts w:ascii="Aptos" w:eastAsia="Times New Roman" w:hAnsi="Aptos" w:cs="Segoe UI"/>
          <w:w w:val="100"/>
          <w:kern w:val="0"/>
          <w:lang w:eastAsia="en-AU"/>
        </w:rPr>
        <w:t xml:space="preserve"> </w:t>
      </w:r>
      <w:r w:rsidRPr="00D947CF">
        <w:rPr>
          <w:rFonts w:ascii="Aptos" w:eastAsia="Times New Roman" w:hAnsi="Aptos" w:cs="Segoe UI"/>
          <w:w w:val="100"/>
          <w:kern w:val="0"/>
          <w:lang w:eastAsia="en-AU"/>
        </w:rPr>
        <w:t>Commissioner National Security Investigations, Australian Federal Police</w:t>
      </w:r>
      <w:r w:rsidR="00771189" w:rsidRPr="00D947CF">
        <w:rPr>
          <w:rFonts w:ascii="Aptos" w:eastAsia="Times New Roman" w:hAnsi="Aptos" w:cs="Segoe UI"/>
          <w:w w:val="100"/>
          <w:kern w:val="0"/>
          <w:lang w:eastAsia="en-AU"/>
        </w:rPr>
        <w:t xml:space="preserve"> (AFP)</w:t>
      </w:r>
      <w:r w:rsidRPr="00D947CF">
        <w:rPr>
          <w:rFonts w:ascii="Aptos" w:eastAsia="Times New Roman" w:hAnsi="Aptos" w:cs="Segoe UI"/>
          <w:w w:val="100"/>
          <w:kern w:val="0"/>
          <w:lang w:eastAsia="en-AU"/>
        </w:rPr>
        <w:t xml:space="preserve">. </w:t>
      </w:r>
    </w:p>
    <w:p w14:paraId="359AD4D9" w14:textId="77777777" w:rsidR="00AF378B" w:rsidRPr="00613FFA" w:rsidRDefault="00AF378B" w:rsidP="00C24AEC">
      <w:pPr>
        <w:pStyle w:val="Heading2"/>
        <w:spacing w:before="0" w:after="160" w:line="276" w:lineRule="auto"/>
        <w:rPr>
          <w:rFonts w:ascii="Aptos" w:hAnsi="Aptos"/>
          <w:b w:val="0"/>
        </w:rPr>
      </w:pPr>
      <w:r w:rsidRPr="00613FFA">
        <w:rPr>
          <w:rFonts w:ascii="Aptos" w:hAnsi="Aptos"/>
        </w:rPr>
        <w:t>Terms of Reference</w:t>
      </w:r>
    </w:p>
    <w:p w14:paraId="0FE45F27" w14:textId="5E9AE233" w:rsidR="00AF378B" w:rsidRDefault="00AF378B" w:rsidP="00C24AEC">
      <w:pPr>
        <w:spacing w:after="160" w:line="276" w:lineRule="auto"/>
        <w:rPr>
          <w:rFonts w:ascii="Aptos" w:hAnsi="Aptos"/>
          <w:bCs/>
        </w:rPr>
      </w:pPr>
      <w:r w:rsidRPr="004065A2">
        <w:rPr>
          <w:rFonts w:ascii="Aptos" w:hAnsi="Aptos"/>
          <w:bCs/>
        </w:rPr>
        <w:t xml:space="preserve">The review will, in accordance with section 4 of the Act, examine the operation of the amendments made by the Act. </w:t>
      </w:r>
    </w:p>
    <w:p w14:paraId="28659110" w14:textId="4CA4843D" w:rsidR="00AF378B" w:rsidRPr="00C24AEC" w:rsidRDefault="00AF378B" w:rsidP="00C24AEC">
      <w:pPr>
        <w:spacing w:after="160" w:line="276" w:lineRule="auto"/>
        <w:rPr>
          <w:rFonts w:ascii="Aptos" w:hAnsi="Aptos" w:cs="Times New Roman"/>
          <w:color w:val="000000"/>
          <w:w w:val="100"/>
          <w:kern w:val="0"/>
        </w:rPr>
      </w:pPr>
      <w:r w:rsidRPr="00CB6A39">
        <w:rPr>
          <w:rFonts w:ascii="Aptos" w:hAnsi="Aptos"/>
          <w:bCs/>
        </w:rPr>
        <w:t xml:space="preserve">In </w:t>
      </w:r>
      <w:r w:rsidRPr="00C24AEC">
        <w:rPr>
          <w:rFonts w:ascii="Aptos" w:hAnsi="Aptos" w:cs="Times New Roman"/>
          <w:color w:val="000000"/>
          <w:w w:val="100"/>
          <w:kern w:val="0"/>
        </w:rPr>
        <w:t>particular, the review will consider</w:t>
      </w:r>
      <w:r w:rsidR="00932111">
        <w:rPr>
          <w:rFonts w:ascii="Aptos" w:hAnsi="Aptos" w:cs="Times New Roman"/>
          <w:color w:val="000000"/>
          <w:w w:val="100"/>
          <w:kern w:val="0"/>
        </w:rPr>
        <w:t xml:space="preserve"> whether</w:t>
      </w:r>
      <w:r w:rsidRPr="00C24AEC">
        <w:rPr>
          <w:rFonts w:ascii="Aptos" w:hAnsi="Aptos" w:cs="Times New Roman"/>
          <w:color w:val="000000"/>
          <w:w w:val="100"/>
          <w:kern w:val="0"/>
        </w:rPr>
        <w:t xml:space="preserve">: </w:t>
      </w:r>
    </w:p>
    <w:p w14:paraId="5B7ACF6E" w14:textId="7AFD5F49" w:rsidR="00AF378B" w:rsidRPr="00C24AEC" w:rsidRDefault="00AF378B" w:rsidP="00C24AEC">
      <w:pPr>
        <w:pStyle w:val="ListParagraph"/>
        <w:numPr>
          <w:ilvl w:val="0"/>
          <w:numId w:val="30"/>
        </w:numPr>
        <w:spacing w:after="160" w:line="276" w:lineRule="auto"/>
        <w:rPr>
          <w:rFonts w:cs="Times New Roman"/>
        </w:rPr>
      </w:pPr>
      <w:r w:rsidRPr="00C24AEC">
        <w:rPr>
          <w:rFonts w:cs="Times New Roman"/>
        </w:rPr>
        <w:t>the amendments have achieved their intended objectives, including in relation to deterrence, enforcement outcomes and corporate practices, and</w:t>
      </w:r>
    </w:p>
    <w:p w14:paraId="3E6355A3" w14:textId="653D5F31" w:rsidR="00AF378B" w:rsidRPr="00C24AEC" w:rsidRDefault="00AF378B" w:rsidP="00C24AEC">
      <w:pPr>
        <w:pStyle w:val="ListParagraph"/>
        <w:numPr>
          <w:ilvl w:val="0"/>
          <w:numId w:val="30"/>
        </w:numPr>
        <w:spacing w:after="160" w:line="276" w:lineRule="auto"/>
        <w:rPr>
          <w:rFonts w:cs="Times New Roman"/>
        </w:rPr>
      </w:pPr>
      <w:r w:rsidRPr="00C24AEC">
        <w:rPr>
          <w:rFonts w:cs="Times New Roman"/>
        </w:rPr>
        <w:t xml:space="preserve">further amendments or other measures are necessary or desirable to improve the operation or enforcement of Australia’s foreign bribery and related offences. </w:t>
      </w:r>
    </w:p>
    <w:p w14:paraId="3C3E9A21" w14:textId="472FC907" w:rsidR="00AF378B" w:rsidRPr="00C24AEC" w:rsidRDefault="00AF378B" w:rsidP="00C24AEC">
      <w:pPr>
        <w:spacing w:after="160" w:line="276" w:lineRule="auto"/>
        <w:rPr>
          <w:rFonts w:ascii="Aptos" w:hAnsi="Aptos" w:cs="Times New Roman"/>
          <w:color w:val="000000"/>
          <w:w w:val="100"/>
          <w:kern w:val="0"/>
        </w:rPr>
      </w:pPr>
      <w:r w:rsidRPr="00C24AEC">
        <w:rPr>
          <w:rFonts w:ascii="Aptos" w:hAnsi="Aptos" w:cs="Times New Roman"/>
          <w:color w:val="000000"/>
          <w:w w:val="100"/>
          <w:kern w:val="0"/>
        </w:rPr>
        <w:t>The review will undertake public consultation on these issues. An update on consultation outcomes in relation to the failure to prevent offence will be provided to the Attorney-General by 1 October 2026.</w:t>
      </w:r>
    </w:p>
    <w:p w14:paraId="654F19A6" w14:textId="390A76CE" w:rsidR="00AF378B" w:rsidRPr="00C24AEC" w:rsidRDefault="00AF378B" w:rsidP="00C24AEC">
      <w:pPr>
        <w:spacing w:after="160" w:line="276" w:lineRule="auto"/>
        <w:rPr>
          <w:rFonts w:ascii="Aptos" w:hAnsi="Aptos" w:cs="Times New Roman"/>
          <w:color w:val="000000"/>
          <w:w w:val="100"/>
          <w:kern w:val="0"/>
        </w:rPr>
      </w:pPr>
      <w:r w:rsidRPr="00C24AEC">
        <w:rPr>
          <w:rFonts w:ascii="Aptos" w:hAnsi="Aptos" w:cs="Times New Roman"/>
          <w:color w:val="000000"/>
          <w:w w:val="100"/>
          <w:kern w:val="0"/>
        </w:rPr>
        <w:t xml:space="preserve">A written report of the review will be provided to the Attorney-General by 31 December 2026. </w:t>
      </w:r>
    </w:p>
    <w:p w14:paraId="0B953C17" w14:textId="53E095EB" w:rsidR="00DB26B2" w:rsidRPr="00C24AEC" w:rsidRDefault="00FA5F75" w:rsidP="00C24AEC">
      <w:pPr>
        <w:spacing w:after="160" w:line="276" w:lineRule="auto"/>
        <w:rPr>
          <w:rFonts w:ascii="Aptos" w:hAnsi="Aptos" w:cs="Times New Roman"/>
          <w:color w:val="000000"/>
          <w:w w:val="100"/>
          <w:kern w:val="0"/>
        </w:rPr>
      </w:pPr>
      <w:r w:rsidRPr="00C24AEC">
        <w:rPr>
          <w:rFonts w:ascii="Aptos" w:hAnsi="Aptos" w:cs="Times New Roman"/>
          <w:color w:val="000000"/>
          <w:w w:val="100"/>
          <w:kern w:val="0"/>
        </w:rPr>
        <w:t>The</w:t>
      </w:r>
      <w:r w:rsidR="00125A59" w:rsidRPr="00C24AEC">
        <w:rPr>
          <w:rFonts w:ascii="Aptos" w:hAnsi="Aptos" w:cs="Times New Roman"/>
          <w:color w:val="000000"/>
          <w:w w:val="100"/>
          <w:kern w:val="0"/>
        </w:rPr>
        <w:t xml:space="preserve"> review panel </w:t>
      </w:r>
      <w:r w:rsidRPr="00C24AEC">
        <w:rPr>
          <w:rFonts w:ascii="Aptos" w:hAnsi="Aptos" w:cs="Times New Roman"/>
          <w:color w:val="000000"/>
          <w:w w:val="100"/>
          <w:kern w:val="0"/>
        </w:rPr>
        <w:t xml:space="preserve">is seeking views </w:t>
      </w:r>
      <w:r w:rsidR="00DB26B2" w:rsidRPr="00C24AEC">
        <w:rPr>
          <w:rFonts w:ascii="Aptos" w:hAnsi="Aptos" w:cs="Times New Roman"/>
          <w:color w:val="000000"/>
          <w:w w:val="100"/>
          <w:kern w:val="0"/>
        </w:rPr>
        <w:t>from</w:t>
      </w:r>
      <w:r w:rsidRPr="00C24AEC">
        <w:rPr>
          <w:rFonts w:ascii="Aptos" w:hAnsi="Aptos" w:cs="Times New Roman"/>
          <w:color w:val="000000"/>
          <w:w w:val="100"/>
          <w:kern w:val="0"/>
        </w:rPr>
        <w:t xml:space="preserve"> the public, industry</w:t>
      </w:r>
      <w:r w:rsidR="00CB6A39" w:rsidRPr="00C24AEC">
        <w:rPr>
          <w:rFonts w:ascii="Aptos" w:hAnsi="Aptos" w:cs="Times New Roman"/>
          <w:color w:val="000000"/>
          <w:w w:val="100"/>
          <w:kern w:val="0"/>
        </w:rPr>
        <w:t xml:space="preserve"> and other stakeholders on the </w:t>
      </w:r>
      <w:r w:rsidR="00125985" w:rsidRPr="00C24AEC">
        <w:rPr>
          <w:rFonts w:ascii="Aptos" w:hAnsi="Aptos" w:cs="Times New Roman"/>
          <w:color w:val="000000"/>
          <w:w w:val="100"/>
          <w:kern w:val="0"/>
        </w:rPr>
        <w:t xml:space="preserve">terms of reference, including the </w:t>
      </w:r>
      <w:r w:rsidR="00DB26B2" w:rsidRPr="00C24AEC">
        <w:rPr>
          <w:rFonts w:ascii="Aptos" w:hAnsi="Aptos" w:cs="Times New Roman"/>
          <w:color w:val="000000"/>
          <w:w w:val="100"/>
          <w:kern w:val="0"/>
        </w:rPr>
        <w:t xml:space="preserve">operation of the amendments made by </w:t>
      </w:r>
      <w:r w:rsidR="00CB6A39" w:rsidRPr="00C24AEC">
        <w:rPr>
          <w:rFonts w:ascii="Aptos" w:hAnsi="Aptos" w:cs="Times New Roman"/>
          <w:color w:val="000000"/>
          <w:w w:val="100"/>
          <w:kern w:val="0"/>
        </w:rPr>
        <w:t>the Act</w:t>
      </w:r>
      <w:r w:rsidR="00DB26B2" w:rsidRPr="00C24AEC">
        <w:rPr>
          <w:rFonts w:ascii="Aptos" w:hAnsi="Aptos" w:cs="Times New Roman"/>
          <w:color w:val="000000"/>
          <w:w w:val="100"/>
          <w:kern w:val="0"/>
        </w:rPr>
        <w:t xml:space="preserve"> and whether further amendments or other measures are necessary or desirable to improve the operation or enforcement of Australia’s foreign bribery and related offences</w:t>
      </w:r>
      <w:r w:rsidR="006A4603" w:rsidRPr="00C24AEC">
        <w:rPr>
          <w:rFonts w:ascii="Aptos" w:hAnsi="Aptos" w:cs="Times New Roman"/>
          <w:color w:val="000000"/>
          <w:w w:val="100"/>
          <w:kern w:val="0"/>
        </w:rPr>
        <w:t xml:space="preserve">. </w:t>
      </w:r>
    </w:p>
    <w:p w14:paraId="09C4B014" w14:textId="77777777" w:rsidR="00943064" w:rsidRPr="00D947CF" w:rsidRDefault="00943064" w:rsidP="00C24AEC">
      <w:pPr>
        <w:pStyle w:val="Heading2"/>
        <w:spacing w:before="0" w:after="160" w:line="276" w:lineRule="auto"/>
        <w:rPr>
          <w:rFonts w:ascii="Aptos" w:hAnsi="Aptos"/>
        </w:rPr>
      </w:pPr>
      <w:r w:rsidRPr="00D947CF">
        <w:rPr>
          <w:rFonts w:ascii="Aptos" w:hAnsi="Aptos"/>
        </w:rPr>
        <w:lastRenderedPageBreak/>
        <w:t xml:space="preserve">The Combatting Foreign Bribery Act  </w:t>
      </w:r>
    </w:p>
    <w:p w14:paraId="59A39FE5" w14:textId="2D601A3E" w:rsidR="00943064" w:rsidRPr="00D947CF" w:rsidRDefault="00943064" w:rsidP="00C24AEC">
      <w:pPr>
        <w:spacing w:after="160" w:line="276" w:lineRule="auto"/>
        <w:rPr>
          <w:rFonts w:ascii="Aptos" w:hAnsi="Aptos"/>
        </w:rPr>
      </w:pPr>
      <w:r w:rsidRPr="00347D81">
        <w:rPr>
          <w:rFonts w:ascii="Aptos" w:hAnsi="Aptos"/>
          <w:bCs/>
        </w:rPr>
        <w:t xml:space="preserve">The Act </w:t>
      </w:r>
      <w:r w:rsidR="009E6E83" w:rsidRPr="00347D81">
        <w:rPr>
          <w:rFonts w:ascii="Aptos" w:hAnsi="Aptos"/>
          <w:bCs/>
        </w:rPr>
        <w:t xml:space="preserve">amended Division 70 of </w:t>
      </w:r>
      <w:r w:rsidR="00F6260F" w:rsidRPr="00347D81">
        <w:rPr>
          <w:rFonts w:ascii="Aptos" w:hAnsi="Aptos"/>
          <w:bCs/>
        </w:rPr>
        <w:t>the</w:t>
      </w:r>
      <w:r w:rsidR="009A4A6C">
        <w:rPr>
          <w:rFonts w:ascii="Aptos" w:hAnsi="Aptos"/>
          <w:bCs/>
        </w:rPr>
        <w:t xml:space="preserve"> Commonwealth</w:t>
      </w:r>
      <w:r w:rsidR="00F6260F" w:rsidRPr="00347D81">
        <w:rPr>
          <w:rFonts w:ascii="Aptos" w:hAnsi="Aptos"/>
          <w:bCs/>
        </w:rPr>
        <w:t xml:space="preserve"> </w:t>
      </w:r>
      <w:r w:rsidR="009E6E83" w:rsidRPr="00613FFA">
        <w:rPr>
          <w:rFonts w:ascii="Aptos" w:hAnsi="Aptos"/>
          <w:bCs/>
          <w:i/>
          <w:iCs/>
        </w:rPr>
        <w:t xml:space="preserve">Criminal Code </w:t>
      </w:r>
      <w:r w:rsidR="009E6E83" w:rsidRPr="00347D81">
        <w:rPr>
          <w:rFonts w:ascii="Aptos" w:hAnsi="Aptos"/>
          <w:bCs/>
        </w:rPr>
        <w:t xml:space="preserve">and the </w:t>
      </w:r>
      <w:r w:rsidR="009E6E83" w:rsidRPr="00BF3F4D">
        <w:rPr>
          <w:rFonts w:ascii="Aptos" w:hAnsi="Aptos"/>
          <w:bCs/>
          <w:i/>
          <w:iCs/>
        </w:rPr>
        <w:t>Income Tax Assessment Act 1997</w:t>
      </w:r>
      <w:r w:rsidR="009E6E83" w:rsidRPr="00347D81">
        <w:rPr>
          <w:rFonts w:ascii="Aptos" w:hAnsi="Aptos"/>
          <w:bCs/>
        </w:rPr>
        <w:t xml:space="preserve">. The Act sought to address key challenges with investigating and prosecuting cases of foreign bribery in Australia. </w:t>
      </w:r>
      <w:r w:rsidRPr="00347D81">
        <w:rPr>
          <w:rFonts w:ascii="Aptos" w:hAnsi="Aptos"/>
          <w:bCs/>
        </w:rPr>
        <w:t xml:space="preserve">The Act </w:t>
      </w:r>
      <w:r w:rsidR="009E6E83" w:rsidRPr="00347D81">
        <w:rPr>
          <w:rFonts w:ascii="Aptos" w:hAnsi="Aptos"/>
          <w:bCs/>
        </w:rPr>
        <w:t>strengthened Australia’s legal framework for preventing,</w:t>
      </w:r>
      <w:r w:rsidR="009E6E83" w:rsidRPr="00D947CF">
        <w:rPr>
          <w:rFonts w:ascii="Aptos" w:hAnsi="Aptos"/>
        </w:rPr>
        <w:t xml:space="preserve"> detecting and prosecuting foreign bribery</w:t>
      </w:r>
      <w:r w:rsidR="00730EC9" w:rsidRPr="00D947CF">
        <w:rPr>
          <w:rFonts w:ascii="Aptos" w:hAnsi="Aptos"/>
        </w:rPr>
        <w:t>.</w:t>
      </w:r>
    </w:p>
    <w:p w14:paraId="430619B2" w14:textId="6D024E17" w:rsidR="00F21F66" w:rsidRPr="00D947CF" w:rsidRDefault="00F21F66" w:rsidP="00C24AEC">
      <w:pPr>
        <w:spacing w:after="160" w:line="276" w:lineRule="auto"/>
        <w:rPr>
          <w:rFonts w:ascii="Aptos" w:hAnsi="Aptos"/>
        </w:rPr>
      </w:pPr>
      <w:r w:rsidRPr="00D947CF">
        <w:rPr>
          <w:rFonts w:ascii="Aptos" w:hAnsi="Aptos"/>
        </w:rPr>
        <w:t xml:space="preserve">The Act strengthened Australia’s existing foreign bribery offence by: </w:t>
      </w:r>
    </w:p>
    <w:p w14:paraId="12C59488" w14:textId="3F03E073" w:rsidR="00F21F66" w:rsidRPr="00D947CF" w:rsidRDefault="00F21F66" w:rsidP="00C24AEC">
      <w:pPr>
        <w:pStyle w:val="ListParagraph"/>
        <w:numPr>
          <w:ilvl w:val="0"/>
          <w:numId w:val="19"/>
        </w:numPr>
        <w:spacing w:before="0" w:after="160" w:line="276" w:lineRule="auto"/>
      </w:pPr>
      <w:r w:rsidRPr="00D947CF">
        <w:t xml:space="preserve">extending the definition of foreign public official to include a candidate for office, </w:t>
      </w:r>
    </w:p>
    <w:p w14:paraId="70852216" w14:textId="17B6897D" w:rsidR="00F21F66" w:rsidRPr="00D947CF" w:rsidRDefault="00F21F66" w:rsidP="00C24AEC">
      <w:pPr>
        <w:pStyle w:val="ListParagraph"/>
        <w:numPr>
          <w:ilvl w:val="0"/>
          <w:numId w:val="19"/>
        </w:numPr>
        <w:spacing w:before="0" w:after="160" w:line="276" w:lineRule="auto"/>
      </w:pPr>
      <w:r w:rsidRPr="00D947CF">
        <w:t xml:space="preserve">extending the offence to </w:t>
      </w:r>
      <w:r w:rsidR="006A4603">
        <w:t xml:space="preserve">include </w:t>
      </w:r>
      <w:r w:rsidRPr="00D947CF">
        <w:t xml:space="preserve">bribery </w:t>
      </w:r>
      <w:r w:rsidR="008E5993">
        <w:t xml:space="preserve">intending </w:t>
      </w:r>
      <w:r w:rsidRPr="00D947CF">
        <w:t xml:space="preserve">to obtain or retain a personal advantage (the previous offence only covered bribery </w:t>
      </w:r>
      <w:r w:rsidR="008E5993">
        <w:t xml:space="preserve">seeking to obtain or retain </w:t>
      </w:r>
      <w:r w:rsidRPr="00D947CF">
        <w:t xml:space="preserve">a business advantage), </w:t>
      </w:r>
    </w:p>
    <w:p w14:paraId="771A2CFA" w14:textId="267DB984" w:rsidR="00F21F66" w:rsidRPr="00D947CF" w:rsidRDefault="00F21F66" w:rsidP="00C24AEC">
      <w:pPr>
        <w:pStyle w:val="ListParagraph"/>
        <w:numPr>
          <w:ilvl w:val="0"/>
          <w:numId w:val="19"/>
        </w:numPr>
        <w:spacing w:before="0" w:after="160" w:line="276" w:lineRule="auto"/>
      </w:pPr>
      <w:r w:rsidRPr="00D947CF">
        <w:t xml:space="preserve">removing the requirement for </w:t>
      </w:r>
      <w:r w:rsidR="008E5993">
        <w:t xml:space="preserve">the </w:t>
      </w:r>
      <w:r w:rsidRPr="00D947CF">
        <w:t>advantage to be ‘not legitimately due’</w:t>
      </w:r>
      <w:r w:rsidR="002A53CE">
        <w:t xml:space="preserve">; instead the offence applies where the person intends to </w:t>
      </w:r>
      <w:r w:rsidRPr="00D947CF">
        <w:t>‘improperly influenc</w:t>
      </w:r>
      <w:r w:rsidR="002A53CE">
        <w:t>e</w:t>
      </w:r>
      <w:r w:rsidRPr="00D947CF">
        <w:t xml:space="preserve">’ a foreign public official, </w:t>
      </w:r>
      <w:r w:rsidR="009E6E83" w:rsidRPr="00D947CF">
        <w:t>and</w:t>
      </w:r>
    </w:p>
    <w:p w14:paraId="4854DAD1" w14:textId="4042CC87" w:rsidR="00F21F66" w:rsidRPr="00D947CF" w:rsidRDefault="009E6E83" w:rsidP="00C24AEC">
      <w:pPr>
        <w:pStyle w:val="ListParagraph"/>
        <w:numPr>
          <w:ilvl w:val="0"/>
          <w:numId w:val="19"/>
        </w:numPr>
        <w:spacing w:before="0" w:after="160" w:line="276" w:lineRule="auto"/>
      </w:pPr>
      <w:r w:rsidRPr="00D947CF">
        <w:t xml:space="preserve">removing the requirement that the foreign public official be influenced </w:t>
      </w:r>
      <w:r w:rsidR="008E5993">
        <w:t>‘</w:t>
      </w:r>
      <w:r w:rsidRPr="00D947CF">
        <w:t xml:space="preserve">in the exercise of </w:t>
      </w:r>
      <w:r w:rsidR="008E5993">
        <w:t>their official</w:t>
      </w:r>
      <w:r w:rsidRPr="00D947CF">
        <w:t xml:space="preserve"> duties</w:t>
      </w:r>
      <w:r w:rsidR="008E5993">
        <w:t>’</w:t>
      </w:r>
      <w:r w:rsidRPr="00D947CF">
        <w:t xml:space="preserve">. </w:t>
      </w:r>
    </w:p>
    <w:p w14:paraId="61B037D0" w14:textId="301D756F" w:rsidR="008C11C7" w:rsidRPr="00D947CF" w:rsidRDefault="0052203D" w:rsidP="00C24AEC">
      <w:pPr>
        <w:spacing w:after="160" w:line="276" w:lineRule="auto"/>
        <w:rPr>
          <w:rFonts w:ascii="Aptos" w:hAnsi="Aptos"/>
        </w:rPr>
      </w:pPr>
      <w:r w:rsidRPr="00D947CF">
        <w:rPr>
          <w:rFonts w:ascii="Aptos" w:hAnsi="Aptos"/>
        </w:rPr>
        <w:t>Further, t</w:t>
      </w:r>
      <w:r w:rsidR="008C11C7" w:rsidRPr="00D947CF">
        <w:rPr>
          <w:rFonts w:ascii="Aptos" w:hAnsi="Aptos"/>
        </w:rPr>
        <w:t>he Act introduced a new corporate offence of failure to prevent foreign bribery</w:t>
      </w:r>
      <w:r w:rsidRPr="00D947CF">
        <w:rPr>
          <w:rFonts w:ascii="Aptos" w:hAnsi="Aptos"/>
        </w:rPr>
        <w:t xml:space="preserve">. </w:t>
      </w:r>
      <w:r w:rsidR="002A53CE">
        <w:rPr>
          <w:rFonts w:ascii="Aptos" w:hAnsi="Aptos"/>
        </w:rPr>
        <w:t>T</w:t>
      </w:r>
      <w:r w:rsidRPr="00D947CF">
        <w:rPr>
          <w:rFonts w:ascii="Aptos" w:hAnsi="Aptos"/>
        </w:rPr>
        <w:t xml:space="preserve">his offence does not apply if the body corporate </w:t>
      </w:r>
      <w:r w:rsidR="00BC73A8">
        <w:rPr>
          <w:rFonts w:ascii="Aptos" w:hAnsi="Aptos"/>
        </w:rPr>
        <w:t xml:space="preserve">can establish it </w:t>
      </w:r>
      <w:r w:rsidRPr="00D947CF">
        <w:rPr>
          <w:rFonts w:ascii="Aptos" w:hAnsi="Aptos"/>
        </w:rPr>
        <w:t>had adequate procedures in place designed to prevent an associate from committing foreign bribery (</w:t>
      </w:r>
      <w:r w:rsidR="00BC73A8">
        <w:rPr>
          <w:rFonts w:ascii="Aptos" w:hAnsi="Aptos"/>
        </w:rPr>
        <w:t xml:space="preserve">subsection </w:t>
      </w:r>
      <w:r w:rsidRPr="00D947CF">
        <w:rPr>
          <w:rFonts w:ascii="Aptos" w:hAnsi="Aptos"/>
        </w:rPr>
        <w:t>70.5A(5) of the Criminal Code). The Act also introduced a</w:t>
      </w:r>
      <w:r w:rsidR="008C11C7" w:rsidRPr="00D947CF">
        <w:rPr>
          <w:rFonts w:ascii="Aptos" w:hAnsi="Aptos"/>
        </w:rPr>
        <w:t xml:space="preserve"> requirement for the Attorney-General to publish </w:t>
      </w:r>
      <w:hyperlink r:id="rId22" w:history="1">
        <w:r w:rsidR="008C11C7" w:rsidRPr="00D947CF">
          <w:rPr>
            <w:rStyle w:val="Hyperlink"/>
            <w:rFonts w:ascii="Aptos" w:hAnsi="Aptos"/>
          </w:rPr>
          <w:t>guidance</w:t>
        </w:r>
      </w:hyperlink>
      <w:r w:rsidR="008C11C7" w:rsidRPr="00D947CF">
        <w:rPr>
          <w:rFonts w:ascii="Aptos" w:hAnsi="Aptos"/>
        </w:rPr>
        <w:t xml:space="preserve"> on the steps a body corporate can take to prevent an associate from bribing foreign public officials. </w:t>
      </w:r>
    </w:p>
    <w:p w14:paraId="74F16D61" w14:textId="77777777" w:rsidR="00730EC9" w:rsidRPr="00D947CF" w:rsidRDefault="00730EC9" w:rsidP="00C24AEC">
      <w:pPr>
        <w:spacing w:after="160" w:line="276" w:lineRule="auto"/>
        <w:jc w:val="both"/>
        <w:rPr>
          <w:rFonts w:ascii="Aptos" w:eastAsia="SimSun" w:hAnsi="Aptos" w:cs="Angsana New"/>
          <w:b/>
          <w:bCs/>
          <w:iCs/>
          <w:color w:val="4D738A"/>
          <w:sz w:val="40"/>
          <w:szCs w:val="48"/>
        </w:rPr>
      </w:pPr>
      <w:r w:rsidRPr="00D947CF">
        <w:rPr>
          <w:rFonts w:ascii="Aptos" w:eastAsia="SimSun" w:hAnsi="Aptos" w:cs="Angsana New"/>
          <w:b/>
          <w:bCs/>
          <w:iCs/>
          <w:color w:val="4D738A"/>
          <w:sz w:val="40"/>
          <w:szCs w:val="48"/>
        </w:rPr>
        <w:t xml:space="preserve">International obligations </w:t>
      </w:r>
    </w:p>
    <w:p w14:paraId="2EB4633D" w14:textId="2C92EA7E" w:rsidR="00730EC9" w:rsidRPr="00D947CF" w:rsidRDefault="00730EC9" w:rsidP="00C24AEC">
      <w:pPr>
        <w:spacing w:after="160" w:line="276" w:lineRule="auto"/>
        <w:rPr>
          <w:rFonts w:ascii="Aptos" w:eastAsia="Times New Roman" w:hAnsi="Aptos" w:cs="Segoe UI"/>
          <w:w w:val="100"/>
          <w:kern w:val="0"/>
          <w:lang w:eastAsia="en-AU"/>
        </w:rPr>
      </w:pPr>
      <w:r w:rsidRPr="00D947CF">
        <w:rPr>
          <w:rFonts w:ascii="Aptos" w:eastAsia="Times New Roman" w:hAnsi="Aptos" w:cs="Segoe UI"/>
          <w:w w:val="100"/>
          <w:kern w:val="0"/>
          <w:lang w:eastAsia="en-AU"/>
        </w:rPr>
        <w:t xml:space="preserve">As a party to the OECD’s </w:t>
      </w:r>
      <w:hyperlink r:id="rId23" w:history="1">
        <w:r w:rsidRPr="006418A7">
          <w:rPr>
            <w:rStyle w:val="Hyperlink"/>
            <w:rFonts w:ascii="Aptos" w:eastAsia="Times New Roman" w:hAnsi="Aptos" w:cs="Segoe UI"/>
            <w:w w:val="100"/>
            <w:kern w:val="0"/>
            <w:lang w:eastAsia="en-AU"/>
          </w:rPr>
          <w:t>Convention on Combating Bribery of Foreign Public Officials in International Business Transactions</w:t>
        </w:r>
      </w:hyperlink>
      <w:r w:rsidRPr="00D947CF">
        <w:rPr>
          <w:rFonts w:ascii="Aptos" w:eastAsia="Times New Roman" w:hAnsi="Aptos" w:cs="Segoe UI"/>
          <w:w w:val="100"/>
          <w:kern w:val="0"/>
          <w:lang w:eastAsia="en-AU"/>
        </w:rPr>
        <w:t xml:space="preserve"> (Anti-Bribery Convention), Australia is required to ensure that our laws are effective in holding natural and legal persons to account for foreign bribery. </w:t>
      </w:r>
      <w:r w:rsidR="006418A7">
        <w:rPr>
          <w:rFonts w:ascii="Aptos" w:eastAsia="Times New Roman" w:hAnsi="Aptos" w:cs="Segoe UI"/>
          <w:w w:val="100"/>
          <w:kern w:val="0"/>
          <w:lang w:eastAsia="en-AU"/>
        </w:rPr>
        <w:t xml:space="preserve"> </w:t>
      </w:r>
      <w:r w:rsidR="00CF3728">
        <w:rPr>
          <w:rFonts w:ascii="Aptos" w:eastAsia="Times New Roman" w:hAnsi="Aptos" w:cs="Segoe UI"/>
          <w:w w:val="100"/>
          <w:kern w:val="0"/>
          <w:lang w:eastAsia="en-AU"/>
        </w:rPr>
        <w:t xml:space="preserve">Australia’s implementation and enforcement of the Anti-Bribery Convention is subject to rigorous peer-review monitoring coordinated by the OECD Working Group on Bribery. </w:t>
      </w:r>
      <w:r w:rsidR="00A414CF" w:rsidRPr="00A414CF">
        <w:rPr>
          <w:rFonts w:ascii="Aptos" w:eastAsia="Times New Roman" w:hAnsi="Aptos" w:cs="Segoe UI"/>
          <w:w w:val="100"/>
          <w:kern w:val="0"/>
          <w:lang w:eastAsia="en-AU"/>
        </w:rPr>
        <w:t>The Act gives effect to recommendations from the OECD Working Group on Bribery</w:t>
      </w:r>
      <w:r w:rsidR="00CF3728">
        <w:rPr>
          <w:rFonts w:ascii="Aptos" w:eastAsia="Times New Roman" w:hAnsi="Aptos" w:cs="Segoe UI"/>
          <w:w w:val="100"/>
          <w:kern w:val="0"/>
          <w:lang w:eastAsia="en-AU"/>
        </w:rPr>
        <w:t xml:space="preserve"> through </w:t>
      </w:r>
      <w:r w:rsidR="00A414CF" w:rsidRPr="00A414CF">
        <w:rPr>
          <w:rFonts w:ascii="Aptos" w:eastAsia="Times New Roman" w:hAnsi="Aptos" w:cs="Segoe UI"/>
          <w:w w:val="100"/>
          <w:kern w:val="0"/>
          <w:lang w:eastAsia="en-AU"/>
        </w:rPr>
        <w:t xml:space="preserve">strengthening </w:t>
      </w:r>
      <w:r w:rsidR="00CF3728">
        <w:rPr>
          <w:rFonts w:ascii="Aptos" w:eastAsia="Times New Roman" w:hAnsi="Aptos" w:cs="Segoe UI"/>
          <w:w w:val="100"/>
          <w:kern w:val="0"/>
          <w:lang w:eastAsia="en-AU"/>
        </w:rPr>
        <w:t>Australia’s</w:t>
      </w:r>
      <w:r w:rsidR="00A414CF" w:rsidRPr="00A414CF">
        <w:rPr>
          <w:rFonts w:ascii="Aptos" w:eastAsia="Times New Roman" w:hAnsi="Aptos" w:cs="Segoe UI"/>
          <w:w w:val="100"/>
          <w:kern w:val="0"/>
          <w:lang w:eastAsia="en-AU"/>
        </w:rPr>
        <w:t xml:space="preserve"> corporate liability framework and the </w:t>
      </w:r>
      <w:r w:rsidR="00FA4523">
        <w:rPr>
          <w:rFonts w:ascii="Aptos" w:eastAsia="Times New Roman" w:hAnsi="Aptos" w:cs="Segoe UI"/>
          <w:w w:val="100"/>
          <w:kern w:val="0"/>
          <w:lang w:eastAsia="en-AU"/>
        </w:rPr>
        <w:t>scope of the</w:t>
      </w:r>
      <w:r w:rsidR="00A414CF" w:rsidRPr="00A414CF">
        <w:rPr>
          <w:rFonts w:ascii="Aptos" w:eastAsia="Times New Roman" w:hAnsi="Aptos" w:cs="Segoe UI"/>
          <w:w w:val="100"/>
          <w:kern w:val="0"/>
          <w:lang w:eastAsia="en-AU"/>
        </w:rPr>
        <w:t xml:space="preserve"> foreign bribery </w:t>
      </w:r>
      <w:r w:rsidR="00FA4523">
        <w:rPr>
          <w:rFonts w:ascii="Aptos" w:eastAsia="Times New Roman" w:hAnsi="Aptos" w:cs="Segoe UI"/>
          <w:w w:val="100"/>
          <w:kern w:val="0"/>
          <w:lang w:eastAsia="en-AU"/>
        </w:rPr>
        <w:t xml:space="preserve">offence. </w:t>
      </w:r>
      <w:r w:rsidR="00CF3728">
        <w:rPr>
          <w:rFonts w:ascii="Aptos" w:eastAsia="Times New Roman" w:hAnsi="Aptos" w:cs="Segoe UI"/>
          <w:w w:val="100"/>
          <w:kern w:val="0"/>
          <w:lang w:eastAsia="en-AU"/>
        </w:rPr>
        <w:t xml:space="preserve">Australia’s monitoring reports can be found </w:t>
      </w:r>
      <w:hyperlink r:id="rId24" w:history="1">
        <w:r w:rsidR="00CF3728" w:rsidRPr="00CF3728">
          <w:rPr>
            <w:rStyle w:val="Hyperlink"/>
            <w:rFonts w:ascii="Aptos" w:eastAsia="Times New Roman" w:hAnsi="Aptos" w:cs="Segoe UI"/>
            <w:w w:val="100"/>
            <w:kern w:val="0"/>
            <w:lang w:eastAsia="en-AU"/>
          </w:rPr>
          <w:t>here</w:t>
        </w:r>
      </w:hyperlink>
      <w:r w:rsidR="00CF3728">
        <w:rPr>
          <w:rFonts w:ascii="Aptos" w:eastAsia="Times New Roman" w:hAnsi="Aptos" w:cs="Segoe UI"/>
          <w:w w:val="100"/>
          <w:kern w:val="0"/>
          <w:lang w:eastAsia="en-AU"/>
        </w:rPr>
        <w:t xml:space="preserve">. </w:t>
      </w:r>
    </w:p>
    <w:p w14:paraId="406F075C" w14:textId="5635876D" w:rsidR="004065A2" w:rsidRPr="00584D42" w:rsidRDefault="004065A2" w:rsidP="00C24AEC">
      <w:pPr>
        <w:pStyle w:val="Heading2"/>
        <w:spacing w:before="0" w:after="160" w:line="276" w:lineRule="auto"/>
        <w:rPr>
          <w:rFonts w:ascii="Aptos" w:hAnsi="Aptos"/>
        </w:rPr>
      </w:pPr>
      <w:r w:rsidRPr="00584D42">
        <w:rPr>
          <w:rFonts w:ascii="Aptos" w:hAnsi="Aptos"/>
        </w:rPr>
        <w:t>Hav</w:t>
      </w:r>
      <w:r w:rsidR="00125985" w:rsidRPr="00584D42">
        <w:rPr>
          <w:rFonts w:ascii="Aptos" w:hAnsi="Aptos"/>
        </w:rPr>
        <w:t>e</w:t>
      </w:r>
      <w:r w:rsidRPr="00584D42">
        <w:rPr>
          <w:rFonts w:ascii="Aptos" w:hAnsi="Aptos"/>
        </w:rPr>
        <w:t xml:space="preserve"> your say</w:t>
      </w:r>
    </w:p>
    <w:p w14:paraId="551CC9A3" w14:textId="77FCBAC6" w:rsidR="004065A2" w:rsidRPr="00D947CF" w:rsidRDefault="004065A2" w:rsidP="00C24AEC">
      <w:pPr>
        <w:spacing w:after="160" w:line="276" w:lineRule="auto"/>
        <w:rPr>
          <w:rFonts w:ascii="Aptos" w:hAnsi="Aptos" w:cs="Times New Roman"/>
          <w:color w:val="000000"/>
          <w:w w:val="100"/>
          <w:kern w:val="0"/>
        </w:rPr>
      </w:pPr>
      <w:r w:rsidRPr="00D947CF">
        <w:rPr>
          <w:rFonts w:ascii="Aptos" w:hAnsi="Aptos" w:cs="Times New Roman"/>
          <w:color w:val="000000"/>
          <w:w w:val="100"/>
          <w:kern w:val="0"/>
        </w:rPr>
        <w:t xml:space="preserve">We encourage you to provide your responses via the consultation platform. Submitting your response through the platform helps us </w:t>
      </w:r>
      <w:r w:rsidR="00711B67">
        <w:rPr>
          <w:rFonts w:ascii="Aptos" w:hAnsi="Aptos" w:cs="Times New Roman"/>
          <w:color w:val="000000"/>
          <w:w w:val="100"/>
          <w:kern w:val="0"/>
        </w:rPr>
        <w:t xml:space="preserve">analyse responses and </w:t>
      </w:r>
      <w:r w:rsidRPr="00D947CF">
        <w:rPr>
          <w:rFonts w:ascii="Aptos" w:hAnsi="Aptos" w:cs="Times New Roman"/>
          <w:color w:val="000000"/>
          <w:w w:val="100"/>
          <w:kern w:val="0"/>
        </w:rPr>
        <w:t xml:space="preserve">publish </w:t>
      </w:r>
      <w:r w:rsidR="00711B67">
        <w:rPr>
          <w:rFonts w:ascii="Aptos" w:hAnsi="Aptos" w:cs="Times New Roman"/>
          <w:color w:val="000000"/>
          <w:w w:val="100"/>
          <w:kern w:val="0"/>
        </w:rPr>
        <w:t xml:space="preserve">them </w:t>
      </w:r>
      <w:r w:rsidRPr="00D947CF">
        <w:rPr>
          <w:rFonts w:ascii="Aptos" w:hAnsi="Aptos" w:cs="Times New Roman"/>
          <w:color w:val="000000"/>
          <w:w w:val="100"/>
          <w:kern w:val="0"/>
        </w:rPr>
        <w:t xml:space="preserve">in a way that all users can access. </w:t>
      </w:r>
    </w:p>
    <w:p w14:paraId="4C70599E" w14:textId="77777777" w:rsidR="004065A2" w:rsidRPr="00D947CF" w:rsidRDefault="004065A2" w:rsidP="00C24AEC">
      <w:pPr>
        <w:spacing w:after="160" w:line="276" w:lineRule="auto"/>
        <w:rPr>
          <w:rFonts w:ascii="Aptos" w:hAnsi="Aptos" w:cs="Times New Roman"/>
          <w:color w:val="000000"/>
          <w:w w:val="100"/>
          <w:kern w:val="0"/>
        </w:rPr>
      </w:pPr>
      <w:r w:rsidRPr="00D947CF">
        <w:rPr>
          <w:rFonts w:ascii="Aptos" w:hAnsi="Aptos" w:cs="Times New Roman"/>
          <w:color w:val="000000"/>
          <w:w w:val="100"/>
          <w:kern w:val="0"/>
        </w:rPr>
        <w:t>You do not need to answer every question. You may respond only to the questions that are relevant to you or your organisation.</w:t>
      </w:r>
    </w:p>
    <w:p w14:paraId="0D2ACF5A" w14:textId="6E099F64" w:rsidR="004065A2" w:rsidRPr="00D947CF" w:rsidRDefault="004065A2" w:rsidP="00C24AEC">
      <w:pPr>
        <w:spacing w:after="160" w:line="276" w:lineRule="auto"/>
        <w:rPr>
          <w:rFonts w:ascii="Aptos" w:hAnsi="Aptos" w:cs="Times New Roman"/>
          <w:color w:val="000000"/>
          <w:w w:val="100"/>
          <w:kern w:val="0"/>
        </w:rPr>
      </w:pPr>
      <w:r w:rsidRPr="00D947CF">
        <w:rPr>
          <w:rFonts w:ascii="Aptos" w:hAnsi="Aptos" w:cs="Times New Roman"/>
          <w:color w:val="000000"/>
          <w:w w:val="100"/>
          <w:kern w:val="0"/>
        </w:rPr>
        <w:t>If you are unable to use the consultation platform, you may provide a written submission responding to the questions in the discussion paper by email to the department</w:t>
      </w:r>
      <w:r w:rsidR="00BB5122">
        <w:rPr>
          <w:rFonts w:ascii="Aptos" w:hAnsi="Aptos" w:cs="Times New Roman"/>
          <w:color w:val="000000"/>
          <w:w w:val="100"/>
          <w:kern w:val="0"/>
        </w:rPr>
        <w:t xml:space="preserve"> </w:t>
      </w:r>
      <w:r w:rsidRPr="00D947CF">
        <w:rPr>
          <w:rFonts w:ascii="Aptos" w:hAnsi="Aptos" w:cs="Times New Roman"/>
          <w:color w:val="000000"/>
          <w:w w:val="100"/>
          <w:kern w:val="0"/>
        </w:rPr>
        <w:t xml:space="preserve">at </w:t>
      </w:r>
      <w:hyperlink r:id="rId25" w:history="1">
        <w:r w:rsidR="00126A30" w:rsidRPr="002D75F4">
          <w:rPr>
            <w:rStyle w:val="Hyperlink"/>
            <w:rFonts w:ascii="Aptos" w:hAnsi="Aptos" w:cs="Times New Roman"/>
            <w:w w:val="100"/>
            <w:kern w:val="0"/>
          </w:rPr>
          <w:t>Foreignbribery.statreview@ag.gov.au</w:t>
        </w:r>
      </w:hyperlink>
      <w:r w:rsidR="00126A30" w:rsidRPr="00126A30">
        <w:rPr>
          <w:rFonts w:ascii="Aptos" w:hAnsi="Aptos" w:cs="Times New Roman"/>
          <w:color w:val="000000"/>
          <w:w w:val="100"/>
          <w:kern w:val="0"/>
        </w:rPr>
        <w:t>.</w:t>
      </w:r>
    </w:p>
    <w:p w14:paraId="5FBF109F" w14:textId="77777777" w:rsidR="007F75D3" w:rsidRPr="00613FFA" w:rsidRDefault="007F75D3" w:rsidP="00C24AEC">
      <w:pPr>
        <w:pStyle w:val="Heading2"/>
        <w:spacing w:before="0" w:after="160" w:line="276" w:lineRule="auto"/>
        <w:rPr>
          <w:rFonts w:ascii="Aptos" w:hAnsi="Aptos"/>
          <w:b w:val="0"/>
        </w:rPr>
      </w:pPr>
      <w:r w:rsidRPr="00613FFA">
        <w:rPr>
          <w:rFonts w:ascii="Aptos" w:hAnsi="Aptos"/>
        </w:rPr>
        <w:lastRenderedPageBreak/>
        <w:t>Privacy</w:t>
      </w:r>
    </w:p>
    <w:p w14:paraId="3FED90B5" w14:textId="77777777" w:rsidR="007F75D3" w:rsidRPr="00D947CF" w:rsidRDefault="007F75D3" w:rsidP="00C24AEC">
      <w:pPr>
        <w:keepNext/>
        <w:keepLines/>
        <w:spacing w:after="160" w:line="276" w:lineRule="auto"/>
        <w:rPr>
          <w:rFonts w:ascii="Aptos" w:hAnsi="Aptos" w:cs="Times New Roman"/>
          <w:color w:val="000000"/>
          <w:w w:val="100"/>
          <w:kern w:val="0"/>
        </w:rPr>
      </w:pPr>
      <w:r w:rsidRPr="00D947CF">
        <w:rPr>
          <w:rFonts w:ascii="Aptos" w:hAnsi="Aptos" w:cs="Times New Roman"/>
          <w:color w:val="000000"/>
          <w:w w:val="100"/>
          <w:kern w:val="0"/>
        </w:rPr>
        <w:t>You may submit your response under your name or anonymously. Responses will be published at the end of the consultation period. Submissions will not be published without your consent, or if publication could raise legal concerns.</w:t>
      </w:r>
    </w:p>
    <w:p w14:paraId="17D54DA4" w14:textId="466C2DB7" w:rsidR="007F75D3" w:rsidRPr="00D947CF" w:rsidRDefault="007F75D3" w:rsidP="00C24AEC">
      <w:pPr>
        <w:spacing w:after="160" w:line="276" w:lineRule="auto"/>
        <w:rPr>
          <w:rFonts w:ascii="Aptos" w:hAnsi="Aptos" w:cs="Times New Roman"/>
          <w:color w:val="000000"/>
          <w:w w:val="100"/>
          <w:kern w:val="0"/>
        </w:rPr>
      </w:pPr>
      <w:r w:rsidRPr="00D947CF">
        <w:rPr>
          <w:rFonts w:ascii="Aptos" w:hAnsi="Aptos" w:cs="Times New Roman"/>
          <w:color w:val="000000"/>
          <w:w w:val="100"/>
          <w:kern w:val="0"/>
        </w:rPr>
        <w:t>We may use an artificial intelligence (AI) tool for the purposes of analysing submissions and responses. Any AI tool used for this purpose will be securely hosted for departmental use within Australia and will comply with all departmental and government obligations on AI use. No information used within the AI tool will be shared outside of the department or be used for training any AI models. </w:t>
      </w:r>
    </w:p>
    <w:p w14:paraId="36FA6E87" w14:textId="1AC9FE9E" w:rsidR="004065A2" w:rsidRPr="00D947CF" w:rsidRDefault="007F75D3" w:rsidP="00C24AEC">
      <w:pPr>
        <w:spacing w:after="160" w:line="276" w:lineRule="auto"/>
        <w:rPr>
          <w:rFonts w:ascii="Aptos" w:hAnsi="Aptos" w:cs="Times New Roman"/>
          <w:color w:val="000000"/>
          <w:w w:val="100"/>
          <w:kern w:val="0"/>
        </w:rPr>
      </w:pPr>
      <w:r w:rsidRPr="00D947CF">
        <w:rPr>
          <w:rFonts w:ascii="Aptos" w:hAnsi="Aptos" w:cs="Times New Roman"/>
          <w:color w:val="000000"/>
          <w:w w:val="100"/>
          <w:kern w:val="0"/>
        </w:rPr>
        <w:t xml:space="preserve">Submissions may be subject to freedom of information requests, or requests from the parliament. Personal information shared through the consultation will be treated in accordance with the </w:t>
      </w:r>
      <w:r w:rsidRPr="00D947CF">
        <w:rPr>
          <w:rFonts w:ascii="Aptos" w:hAnsi="Aptos" w:cs="Times New Roman"/>
          <w:i/>
          <w:iCs/>
          <w:color w:val="000000"/>
          <w:w w:val="100"/>
          <w:kern w:val="0"/>
        </w:rPr>
        <w:t>Privacy Act 1988</w:t>
      </w:r>
      <w:r w:rsidRPr="00D947CF">
        <w:rPr>
          <w:rFonts w:ascii="Aptos" w:hAnsi="Aptos" w:cs="Times New Roman"/>
          <w:color w:val="000000"/>
          <w:w w:val="100"/>
          <w:kern w:val="0"/>
        </w:rPr>
        <w:t xml:space="preserve">. For more information on how the department collects, stores and uses personal information, please visit our Privacy Policy at </w:t>
      </w:r>
      <w:hyperlink r:id="rId26" w:history="1">
        <w:r w:rsidRPr="00D947CF">
          <w:rPr>
            <w:rStyle w:val="Hyperlink"/>
            <w:rFonts w:ascii="Aptos" w:hAnsi="Aptos" w:cs="Times New Roman"/>
            <w:w w:val="100"/>
            <w:kern w:val="0"/>
          </w:rPr>
          <w:t>https://www.ag.gov.au/about-us/accountability-and-reporting/privacy-policy</w:t>
        </w:r>
      </w:hyperlink>
      <w:r w:rsidRPr="00D947CF">
        <w:rPr>
          <w:rFonts w:ascii="Aptos" w:hAnsi="Aptos" w:cs="Times New Roman"/>
          <w:color w:val="000000"/>
          <w:w w:val="100"/>
          <w:kern w:val="0"/>
        </w:rPr>
        <w:t>.</w:t>
      </w:r>
    </w:p>
    <w:p w14:paraId="6EB21035" w14:textId="6376EE21" w:rsidR="006A0003" w:rsidRDefault="000D4CC4" w:rsidP="00C24AEC">
      <w:pPr>
        <w:pStyle w:val="Heading2"/>
        <w:spacing w:before="0" w:after="160" w:line="276" w:lineRule="auto"/>
        <w:rPr>
          <w:rFonts w:ascii="Aptos" w:hAnsi="Aptos"/>
        </w:rPr>
      </w:pPr>
      <w:r w:rsidRPr="00D947CF">
        <w:rPr>
          <w:rFonts w:ascii="Aptos" w:hAnsi="Aptos"/>
        </w:rPr>
        <w:t>F</w:t>
      </w:r>
      <w:r w:rsidR="006A0003" w:rsidRPr="00D947CF">
        <w:rPr>
          <w:rFonts w:ascii="Aptos" w:hAnsi="Aptos"/>
        </w:rPr>
        <w:t>or consideration</w:t>
      </w:r>
    </w:p>
    <w:p w14:paraId="6F9FBD49" w14:textId="255AC379" w:rsidR="007D38E4" w:rsidRPr="004E6F7D" w:rsidRDefault="007D38E4" w:rsidP="00C24AEC">
      <w:pPr>
        <w:pStyle w:val="ListParagraph"/>
        <w:numPr>
          <w:ilvl w:val="0"/>
          <w:numId w:val="12"/>
        </w:numPr>
        <w:spacing w:before="0" w:after="160" w:line="276" w:lineRule="auto"/>
        <w:outlineLvl w:val="2"/>
        <w:rPr>
          <w:rFonts w:eastAsia="Times New Roman" w:cs="Times New Roman"/>
          <w:color w:val="273747"/>
          <w:sz w:val="36"/>
          <w:szCs w:val="26"/>
        </w:rPr>
      </w:pPr>
      <w:r>
        <w:rPr>
          <w:rFonts w:eastAsia="Times New Roman" w:cs="Times New Roman"/>
          <w:b/>
          <w:color w:val="273747"/>
          <w:sz w:val="36"/>
          <w:szCs w:val="26"/>
        </w:rPr>
        <w:t xml:space="preserve">Section 70.2 – Bribing a foreign public official </w:t>
      </w:r>
      <w:r w:rsidRPr="00D947CF">
        <w:rPr>
          <w:rFonts w:eastAsia="Times New Roman" w:cs="Times New Roman"/>
          <w:b/>
          <w:color w:val="273747"/>
          <w:sz w:val="36"/>
          <w:szCs w:val="26"/>
        </w:rPr>
        <w:t xml:space="preserve"> </w:t>
      </w:r>
    </w:p>
    <w:p w14:paraId="33129A97" w14:textId="4A729F9C" w:rsidR="00612FB6" w:rsidRDefault="00DA3B50" w:rsidP="00C24AEC">
      <w:pPr>
        <w:spacing w:after="160" w:line="276" w:lineRule="auto"/>
        <w:rPr>
          <w:rFonts w:ascii="Aptos" w:hAnsi="Aptos"/>
          <w:bCs/>
        </w:rPr>
      </w:pPr>
      <w:r>
        <w:rPr>
          <w:rFonts w:ascii="Aptos" w:hAnsi="Aptos"/>
          <w:bCs/>
        </w:rPr>
        <w:t>T</w:t>
      </w:r>
      <w:r w:rsidR="00435A2B" w:rsidRPr="00D947CF">
        <w:rPr>
          <w:rFonts w:ascii="Aptos" w:hAnsi="Aptos"/>
          <w:bCs/>
        </w:rPr>
        <w:t xml:space="preserve">he Act introduced amendments to </w:t>
      </w:r>
      <w:r w:rsidR="009E6E83" w:rsidRPr="00D947CF">
        <w:rPr>
          <w:rFonts w:ascii="Aptos" w:hAnsi="Aptos"/>
          <w:bCs/>
        </w:rPr>
        <w:t xml:space="preserve">the </w:t>
      </w:r>
      <w:r w:rsidR="00435A2B" w:rsidRPr="00D947CF">
        <w:rPr>
          <w:rFonts w:ascii="Aptos" w:hAnsi="Aptos"/>
          <w:bCs/>
        </w:rPr>
        <w:t>offence</w:t>
      </w:r>
      <w:r w:rsidR="00612FB6">
        <w:rPr>
          <w:rFonts w:ascii="Aptos" w:hAnsi="Aptos"/>
          <w:bCs/>
        </w:rPr>
        <w:t xml:space="preserve"> of bribing a foreign public official</w:t>
      </w:r>
      <w:r w:rsidR="00966C18" w:rsidRPr="00D947CF">
        <w:rPr>
          <w:rFonts w:ascii="Aptos" w:hAnsi="Aptos"/>
          <w:bCs/>
        </w:rPr>
        <w:t xml:space="preserve"> under </w:t>
      </w:r>
      <w:r w:rsidR="00BC73A8" w:rsidRPr="00BC73A8">
        <w:rPr>
          <w:rFonts w:ascii="Aptos" w:hAnsi="Aptos"/>
          <w:bCs/>
        </w:rPr>
        <w:t xml:space="preserve">section </w:t>
      </w:r>
      <w:r w:rsidR="00966C18" w:rsidRPr="00D947CF">
        <w:rPr>
          <w:rFonts w:ascii="Aptos" w:hAnsi="Aptos"/>
          <w:bCs/>
        </w:rPr>
        <w:t>70</w:t>
      </w:r>
      <w:r w:rsidR="00127B1C">
        <w:rPr>
          <w:rFonts w:ascii="Aptos" w:hAnsi="Aptos"/>
          <w:bCs/>
        </w:rPr>
        <w:t>.2</w:t>
      </w:r>
      <w:r w:rsidR="00966C18" w:rsidRPr="00D947CF">
        <w:rPr>
          <w:rFonts w:ascii="Aptos" w:hAnsi="Aptos"/>
          <w:bCs/>
        </w:rPr>
        <w:t xml:space="preserve"> of the Criminal Code</w:t>
      </w:r>
      <w:r w:rsidR="001223A5" w:rsidRPr="00D947CF">
        <w:rPr>
          <w:rFonts w:ascii="Aptos" w:hAnsi="Aptos"/>
          <w:bCs/>
        </w:rPr>
        <w:t xml:space="preserve"> to ensure the provisions of the offence </w:t>
      </w:r>
      <w:r w:rsidR="002927DA">
        <w:rPr>
          <w:rFonts w:ascii="Aptos" w:hAnsi="Aptos"/>
          <w:bCs/>
        </w:rPr>
        <w:t xml:space="preserve">appropriately criminalised </w:t>
      </w:r>
      <w:r w:rsidR="001223A5" w:rsidRPr="00D947CF">
        <w:rPr>
          <w:rFonts w:ascii="Aptos" w:hAnsi="Aptos"/>
          <w:bCs/>
        </w:rPr>
        <w:t xml:space="preserve">typical cases of foreign bribery being encountered by law enforcement agencies. </w:t>
      </w:r>
      <w:r w:rsidR="00D22146">
        <w:rPr>
          <w:rFonts w:ascii="Aptos" w:hAnsi="Aptos"/>
          <w:bCs/>
        </w:rPr>
        <w:t xml:space="preserve">The Act </w:t>
      </w:r>
      <w:r w:rsidR="00612FB6">
        <w:rPr>
          <w:rFonts w:ascii="Aptos" w:hAnsi="Aptos"/>
          <w:bCs/>
        </w:rPr>
        <w:t>expanded the definition of foreign public official to include candidates for office</w:t>
      </w:r>
      <w:r w:rsidR="009A4A6C">
        <w:rPr>
          <w:rFonts w:ascii="Aptos" w:hAnsi="Aptos"/>
          <w:bCs/>
        </w:rPr>
        <w:t>, extended the offence</w:t>
      </w:r>
      <w:r w:rsidR="00612FB6">
        <w:rPr>
          <w:rFonts w:ascii="Aptos" w:hAnsi="Aptos"/>
          <w:bCs/>
        </w:rPr>
        <w:t xml:space="preserve"> to </w:t>
      </w:r>
      <w:r w:rsidR="009A4A6C">
        <w:rPr>
          <w:rFonts w:ascii="Aptos" w:hAnsi="Aptos"/>
          <w:bCs/>
        </w:rPr>
        <w:t>circumstances</w:t>
      </w:r>
      <w:r w:rsidR="00612FB6">
        <w:rPr>
          <w:rFonts w:ascii="Aptos" w:hAnsi="Aptos"/>
          <w:bCs/>
        </w:rPr>
        <w:t xml:space="preserve"> where a personal advantage is sought</w:t>
      </w:r>
      <w:r w:rsidR="005113CE">
        <w:rPr>
          <w:rFonts w:ascii="Aptos" w:hAnsi="Aptos"/>
          <w:bCs/>
        </w:rPr>
        <w:t xml:space="preserve"> or obtained</w:t>
      </w:r>
      <w:r w:rsidR="00612FB6">
        <w:rPr>
          <w:rFonts w:ascii="Aptos" w:hAnsi="Aptos"/>
          <w:bCs/>
        </w:rPr>
        <w:t xml:space="preserve">, clarified that the offence is about ‘improperly influencing’ a foreign public official and removed the requirement for a bribe to be provided, promised or offered so as to influence </w:t>
      </w:r>
      <w:r w:rsidR="005113CE">
        <w:rPr>
          <w:rFonts w:ascii="Aptos" w:hAnsi="Aptos"/>
          <w:bCs/>
        </w:rPr>
        <w:t>a</w:t>
      </w:r>
      <w:r w:rsidR="00612FB6">
        <w:rPr>
          <w:rFonts w:ascii="Aptos" w:hAnsi="Aptos"/>
          <w:bCs/>
        </w:rPr>
        <w:t xml:space="preserve"> foreign public official in the exercise of their official duties. </w:t>
      </w:r>
    </w:p>
    <w:p w14:paraId="140F4985" w14:textId="3CFAD2FE" w:rsidR="00DA3B50" w:rsidRPr="00D947CF" w:rsidRDefault="00D22146" w:rsidP="00C24AEC">
      <w:pPr>
        <w:spacing w:after="160" w:line="276" w:lineRule="auto"/>
        <w:rPr>
          <w:rFonts w:ascii="Aptos" w:hAnsi="Aptos"/>
          <w:bCs/>
        </w:rPr>
      </w:pPr>
      <w:hyperlink r:id="rId27" w:history="1">
        <w:r w:rsidRPr="00DF3768">
          <w:rPr>
            <w:rStyle w:val="Hyperlink"/>
            <w:rFonts w:ascii="Aptos" w:hAnsi="Aptos"/>
            <w:bCs/>
          </w:rPr>
          <w:t>Article 1</w:t>
        </w:r>
      </w:hyperlink>
      <w:r>
        <w:rPr>
          <w:rFonts w:ascii="Aptos" w:hAnsi="Aptos"/>
          <w:bCs/>
        </w:rPr>
        <w:t xml:space="preserve"> of the Anti-Bribery Convention </w:t>
      </w:r>
      <w:r w:rsidR="00DF3768">
        <w:rPr>
          <w:rFonts w:ascii="Aptos" w:hAnsi="Aptos"/>
          <w:bCs/>
        </w:rPr>
        <w:t xml:space="preserve">requires Parties, including Australia, </w:t>
      </w:r>
      <w:r>
        <w:rPr>
          <w:rFonts w:ascii="Aptos" w:hAnsi="Aptos"/>
          <w:bCs/>
        </w:rPr>
        <w:t>to criminalise the offence of bribing a foreign public official</w:t>
      </w:r>
      <w:r w:rsidR="00DF3768">
        <w:rPr>
          <w:rFonts w:ascii="Aptos" w:hAnsi="Aptos"/>
          <w:bCs/>
        </w:rPr>
        <w:t xml:space="preserve"> and spe</w:t>
      </w:r>
      <w:r w:rsidR="00BE7BB6">
        <w:rPr>
          <w:rFonts w:ascii="Aptos" w:hAnsi="Aptos"/>
          <w:bCs/>
        </w:rPr>
        <w:t>cifies</w:t>
      </w:r>
      <w:r w:rsidR="00DF3768">
        <w:rPr>
          <w:rFonts w:ascii="Aptos" w:hAnsi="Aptos"/>
          <w:bCs/>
        </w:rPr>
        <w:t xml:space="preserve"> the conduct that the offence should </w:t>
      </w:r>
      <w:r w:rsidR="002927DA">
        <w:rPr>
          <w:rFonts w:ascii="Aptos" w:hAnsi="Aptos"/>
          <w:bCs/>
        </w:rPr>
        <w:t>relate to</w:t>
      </w:r>
      <w:r w:rsidR="00DF3768">
        <w:rPr>
          <w:rFonts w:ascii="Aptos" w:hAnsi="Aptos"/>
          <w:bCs/>
        </w:rPr>
        <w:t xml:space="preserve">. </w:t>
      </w:r>
      <w:r w:rsidR="00BE7BB6">
        <w:rPr>
          <w:rFonts w:ascii="Aptos" w:hAnsi="Aptos"/>
          <w:bCs/>
        </w:rPr>
        <w:t xml:space="preserve">At the time of Australia’s phase 4 review </w:t>
      </w:r>
      <w:r w:rsidR="00C646C0">
        <w:rPr>
          <w:rFonts w:ascii="Aptos" w:hAnsi="Aptos"/>
          <w:bCs/>
        </w:rPr>
        <w:t>by t</w:t>
      </w:r>
      <w:r w:rsidR="00DF3768">
        <w:rPr>
          <w:rFonts w:ascii="Aptos" w:hAnsi="Aptos"/>
          <w:bCs/>
        </w:rPr>
        <w:t>he OECD Working Group on Bribery</w:t>
      </w:r>
      <w:r w:rsidR="00C646C0">
        <w:rPr>
          <w:rFonts w:ascii="Aptos" w:hAnsi="Aptos"/>
          <w:bCs/>
        </w:rPr>
        <w:t xml:space="preserve">, an iteration of the </w:t>
      </w:r>
      <w:r w:rsidR="002927DA">
        <w:rPr>
          <w:rFonts w:ascii="Aptos" w:hAnsi="Aptos"/>
          <w:bCs/>
        </w:rPr>
        <w:t xml:space="preserve">Bill which later became the </w:t>
      </w:r>
      <w:r w:rsidR="00C646C0">
        <w:rPr>
          <w:rFonts w:ascii="Aptos" w:hAnsi="Aptos"/>
          <w:bCs/>
        </w:rPr>
        <w:t xml:space="preserve">Act, </w:t>
      </w:r>
      <w:r w:rsidR="002927DA">
        <w:rPr>
          <w:rFonts w:ascii="Aptos" w:hAnsi="Aptos"/>
          <w:bCs/>
        </w:rPr>
        <w:t xml:space="preserve">and which </w:t>
      </w:r>
      <w:r w:rsidR="00C646C0">
        <w:rPr>
          <w:rFonts w:ascii="Aptos" w:hAnsi="Aptos"/>
          <w:bCs/>
        </w:rPr>
        <w:t>includ</w:t>
      </w:r>
      <w:r w:rsidR="002927DA">
        <w:rPr>
          <w:rFonts w:ascii="Aptos" w:hAnsi="Aptos"/>
          <w:bCs/>
        </w:rPr>
        <w:t>ed</w:t>
      </w:r>
      <w:r w:rsidR="00C646C0">
        <w:rPr>
          <w:rFonts w:ascii="Aptos" w:hAnsi="Aptos"/>
          <w:bCs/>
        </w:rPr>
        <w:t xml:space="preserve"> the amendments to </w:t>
      </w:r>
      <w:r w:rsidR="003750F8">
        <w:rPr>
          <w:rFonts w:ascii="Aptos" w:hAnsi="Aptos"/>
          <w:bCs/>
        </w:rPr>
        <w:t xml:space="preserve">section </w:t>
      </w:r>
      <w:r w:rsidR="00C646C0">
        <w:rPr>
          <w:rFonts w:ascii="Aptos" w:hAnsi="Aptos"/>
          <w:bCs/>
        </w:rPr>
        <w:t xml:space="preserve">70.2, </w:t>
      </w:r>
      <w:r w:rsidR="002927DA">
        <w:rPr>
          <w:rFonts w:ascii="Aptos" w:hAnsi="Aptos"/>
          <w:bCs/>
        </w:rPr>
        <w:t xml:space="preserve">was </w:t>
      </w:r>
      <w:r w:rsidR="00C646C0">
        <w:rPr>
          <w:rFonts w:ascii="Aptos" w:hAnsi="Aptos"/>
          <w:bCs/>
        </w:rPr>
        <w:t xml:space="preserve">before Parliament. In Australia’s phase 4 report, the Working Group on Bribery welcomed Australia’s approach </w:t>
      </w:r>
      <w:r w:rsidR="002927DA">
        <w:rPr>
          <w:rFonts w:ascii="Aptos" w:hAnsi="Aptos"/>
          <w:bCs/>
        </w:rPr>
        <w:t xml:space="preserve">to the </w:t>
      </w:r>
      <w:r w:rsidR="00C646C0">
        <w:rPr>
          <w:rFonts w:ascii="Aptos" w:hAnsi="Aptos"/>
          <w:bCs/>
        </w:rPr>
        <w:t xml:space="preserve">legislative </w:t>
      </w:r>
      <w:r w:rsidR="00C646C0" w:rsidRPr="004E6F7D">
        <w:rPr>
          <w:rFonts w:ascii="Aptos" w:hAnsi="Aptos"/>
          <w:bCs/>
        </w:rPr>
        <w:t>amendments.</w:t>
      </w:r>
      <w:r w:rsidR="00C646C0">
        <w:rPr>
          <w:rFonts w:ascii="Aptos" w:hAnsi="Aptos"/>
          <w:bCs/>
        </w:rPr>
        <w:t xml:space="preserve"> </w:t>
      </w:r>
    </w:p>
    <w:p w14:paraId="0E2B2BED" w14:textId="6D3FCEFD" w:rsidR="00435A2B" w:rsidRPr="00D947CF" w:rsidRDefault="00435A2B" w:rsidP="00C24AEC">
      <w:pPr>
        <w:spacing w:after="160" w:line="276" w:lineRule="auto"/>
        <w:jc w:val="both"/>
        <w:rPr>
          <w:rFonts w:ascii="Aptos" w:hAnsi="Aptos"/>
          <w:b/>
          <w:color w:val="008080"/>
          <w:sz w:val="28"/>
          <w:szCs w:val="28"/>
        </w:rPr>
      </w:pPr>
      <w:r w:rsidRPr="00D947CF">
        <w:rPr>
          <w:rFonts w:ascii="Aptos" w:hAnsi="Aptos"/>
          <w:b/>
          <w:color w:val="008080"/>
          <w:sz w:val="28"/>
          <w:szCs w:val="28"/>
        </w:rPr>
        <w:t>Questions</w:t>
      </w:r>
    </w:p>
    <w:p w14:paraId="070DEC61" w14:textId="627DDB64" w:rsidR="007F32A7" w:rsidRPr="00D947CF" w:rsidRDefault="00C6778F" w:rsidP="00C24AEC">
      <w:pPr>
        <w:pStyle w:val="ListParagraph"/>
        <w:numPr>
          <w:ilvl w:val="0"/>
          <w:numId w:val="10"/>
        </w:numPr>
        <w:spacing w:before="0" w:after="160" w:line="276" w:lineRule="auto"/>
        <w:jc w:val="both"/>
        <w:rPr>
          <w:bCs/>
        </w:rPr>
      </w:pPr>
      <w:r>
        <w:rPr>
          <w:bCs/>
        </w:rPr>
        <w:t>H</w:t>
      </w:r>
      <w:r w:rsidR="007F32A7" w:rsidRPr="00D947CF">
        <w:rPr>
          <w:bCs/>
        </w:rPr>
        <w:t xml:space="preserve">ow effective are the amendments made </w:t>
      </w:r>
      <w:r w:rsidR="00BB5122">
        <w:rPr>
          <w:bCs/>
        </w:rPr>
        <w:t>to section 70.2</w:t>
      </w:r>
      <w:r w:rsidR="007F32A7" w:rsidRPr="00D947CF">
        <w:rPr>
          <w:bCs/>
        </w:rPr>
        <w:t>?</w:t>
      </w:r>
      <w:r w:rsidR="00BB5122">
        <w:rPr>
          <w:bCs/>
        </w:rPr>
        <w:t xml:space="preserve"> You may wish to consider effectiveness from </w:t>
      </w:r>
      <w:r w:rsidR="002927DA">
        <w:rPr>
          <w:bCs/>
        </w:rPr>
        <w:t xml:space="preserve">the perspective of </w:t>
      </w:r>
      <w:r w:rsidR="00BB5122">
        <w:rPr>
          <w:bCs/>
        </w:rPr>
        <w:t xml:space="preserve">both deterrence and enforcement. </w:t>
      </w:r>
      <w:r w:rsidR="007F32A7" w:rsidRPr="00D947CF">
        <w:rPr>
          <w:bCs/>
        </w:rPr>
        <w:t xml:space="preserve"> </w:t>
      </w:r>
    </w:p>
    <w:p w14:paraId="6BC5A5AB" w14:textId="248B15B4" w:rsidR="0058685D" w:rsidRPr="00D947CF" w:rsidRDefault="0058685D" w:rsidP="00C24AEC">
      <w:pPr>
        <w:pStyle w:val="ListParagraph"/>
        <w:numPr>
          <w:ilvl w:val="0"/>
          <w:numId w:val="10"/>
        </w:numPr>
        <w:spacing w:before="0" w:after="160" w:line="276" w:lineRule="auto"/>
        <w:jc w:val="both"/>
        <w:rPr>
          <w:bCs/>
        </w:rPr>
      </w:pPr>
      <w:r w:rsidRPr="00D947CF">
        <w:rPr>
          <w:bCs/>
        </w:rPr>
        <w:t xml:space="preserve">Are </w:t>
      </w:r>
      <w:r w:rsidR="00BB5122">
        <w:rPr>
          <w:bCs/>
        </w:rPr>
        <w:t xml:space="preserve">there any issues with the operation of section 70.2 as amended by the Act? </w:t>
      </w:r>
      <w:r w:rsidRPr="00D947CF">
        <w:rPr>
          <w:bCs/>
        </w:rPr>
        <w:t xml:space="preserve"> </w:t>
      </w:r>
    </w:p>
    <w:p w14:paraId="424406B1" w14:textId="40DE2150" w:rsidR="007F32A7" w:rsidRDefault="00651AE1" w:rsidP="00C24AEC">
      <w:pPr>
        <w:pStyle w:val="ListParagraph"/>
        <w:numPr>
          <w:ilvl w:val="0"/>
          <w:numId w:val="10"/>
        </w:numPr>
        <w:spacing w:before="0" w:after="160" w:line="276" w:lineRule="auto"/>
        <w:jc w:val="both"/>
        <w:rPr>
          <w:bCs/>
        </w:rPr>
      </w:pPr>
      <w:r w:rsidRPr="00D947CF">
        <w:rPr>
          <w:bCs/>
        </w:rPr>
        <w:t xml:space="preserve">Are there </w:t>
      </w:r>
      <w:r w:rsidR="00BB5122">
        <w:rPr>
          <w:bCs/>
        </w:rPr>
        <w:t xml:space="preserve">any </w:t>
      </w:r>
      <w:r w:rsidR="00454791" w:rsidRPr="00D947CF">
        <w:rPr>
          <w:bCs/>
        </w:rPr>
        <w:t>additional</w:t>
      </w:r>
      <w:r w:rsidRPr="00D947CF">
        <w:rPr>
          <w:bCs/>
        </w:rPr>
        <w:t xml:space="preserve"> measures</w:t>
      </w:r>
      <w:r w:rsidR="00454791" w:rsidRPr="00D947CF">
        <w:rPr>
          <w:bCs/>
        </w:rPr>
        <w:t xml:space="preserve"> </w:t>
      </w:r>
      <w:r w:rsidRPr="00D947CF">
        <w:rPr>
          <w:bCs/>
        </w:rPr>
        <w:t xml:space="preserve">that are necessary or desirable to improve the operation or enforcement of </w:t>
      </w:r>
      <w:r w:rsidR="00BB5122">
        <w:rPr>
          <w:bCs/>
        </w:rPr>
        <w:t>section 70.2</w:t>
      </w:r>
      <w:r w:rsidR="00C86FA8" w:rsidRPr="00D947CF">
        <w:rPr>
          <w:bCs/>
        </w:rPr>
        <w:t>?</w:t>
      </w:r>
    </w:p>
    <w:p w14:paraId="20205887" w14:textId="2671E075" w:rsidR="00B16DC4" w:rsidRPr="00D947CF" w:rsidRDefault="00B16DC4" w:rsidP="00C24AEC">
      <w:pPr>
        <w:pStyle w:val="ListParagraph"/>
        <w:keepNext/>
        <w:keepLines/>
        <w:numPr>
          <w:ilvl w:val="0"/>
          <w:numId w:val="12"/>
        </w:numPr>
        <w:spacing w:before="0" w:after="160" w:line="276" w:lineRule="auto"/>
        <w:outlineLvl w:val="2"/>
        <w:rPr>
          <w:rFonts w:eastAsia="Times New Roman" w:cs="Times New Roman"/>
          <w:b/>
          <w:color w:val="273747"/>
          <w:sz w:val="36"/>
          <w:szCs w:val="26"/>
        </w:rPr>
      </w:pPr>
      <w:r>
        <w:rPr>
          <w:rFonts w:eastAsia="Times New Roman" w:cs="Times New Roman"/>
          <w:b/>
          <w:color w:val="273747"/>
          <w:sz w:val="36"/>
          <w:szCs w:val="26"/>
        </w:rPr>
        <w:lastRenderedPageBreak/>
        <w:t xml:space="preserve">Section 70.5A - </w:t>
      </w:r>
      <w:r w:rsidRPr="00D947CF">
        <w:rPr>
          <w:rFonts w:eastAsia="Times New Roman" w:cs="Times New Roman"/>
          <w:b/>
          <w:color w:val="273747"/>
          <w:sz w:val="36"/>
          <w:szCs w:val="26"/>
        </w:rPr>
        <w:t xml:space="preserve">Corporate offence: failure to prevent foreign bribery </w:t>
      </w:r>
    </w:p>
    <w:p w14:paraId="13F0E639" w14:textId="764E8AD3" w:rsidR="00B16DC4" w:rsidRPr="00D947CF" w:rsidRDefault="00B16DC4" w:rsidP="00C24AEC">
      <w:pPr>
        <w:keepNext/>
        <w:keepLines/>
        <w:spacing w:after="160" w:line="276" w:lineRule="auto"/>
        <w:rPr>
          <w:rFonts w:ascii="Aptos" w:hAnsi="Aptos"/>
        </w:rPr>
      </w:pPr>
      <w:r w:rsidRPr="00D947CF">
        <w:rPr>
          <w:rFonts w:ascii="Aptos" w:hAnsi="Aptos"/>
        </w:rPr>
        <w:t>The Act introduced a corporate offence for failing to prevent foreign bribery by associates</w:t>
      </w:r>
      <w:r w:rsidR="002927DA">
        <w:rPr>
          <w:rFonts w:ascii="Aptos" w:hAnsi="Aptos"/>
        </w:rPr>
        <w:t xml:space="preserve">. The </w:t>
      </w:r>
      <w:r w:rsidRPr="00D947CF">
        <w:rPr>
          <w:rFonts w:ascii="Aptos" w:hAnsi="Aptos"/>
        </w:rPr>
        <w:t xml:space="preserve">entity </w:t>
      </w:r>
      <w:r w:rsidR="002927DA">
        <w:rPr>
          <w:rFonts w:ascii="Aptos" w:hAnsi="Aptos"/>
        </w:rPr>
        <w:t xml:space="preserve">will have a defence to this offence if it </w:t>
      </w:r>
      <w:r w:rsidRPr="00D947CF">
        <w:rPr>
          <w:rFonts w:ascii="Aptos" w:hAnsi="Aptos"/>
        </w:rPr>
        <w:t xml:space="preserve">can demonstrate that it had adequate procedures in place to prevent such conduct. The Attorney-General is required to publish </w:t>
      </w:r>
      <w:hyperlink r:id="rId28" w:history="1">
        <w:r w:rsidRPr="00D947CF">
          <w:rPr>
            <w:rStyle w:val="Hyperlink"/>
            <w:rFonts w:ascii="Aptos" w:hAnsi="Aptos"/>
          </w:rPr>
          <w:t>guidance</w:t>
        </w:r>
      </w:hyperlink>
      <w:r w:rsidRPr="00D947CF">
        <w:rPr>
          <w:rFonts w:ascii="Aptos" w:hAnsi="Aptos"/>
        </w:rPr>
        <w:t xml:space="preserve"> on the steps a body corporate can take to </w:t>
      </w:r>
      <w:r w:rsidR="005F3A0F">
        <w:rPr>
          <w:rFonts w:ascii="Aptos" w:hAnsi="Aptos"/>
        </w:rPr>
        <w:t>ensure their anti-bribery controls are adequate</w:t>
      </w:r>
      <w:r w:rsidR="00F0767F">
        <w:rPr>
          <w:rFonts w:ascii="Aptos" w:hAnsi="Aptos"/>
        </w:rPr>
        <w:t xml:space="preserve"> (adequate procedures guidance)</w:t>
      </w:r>
      <w:r w:rsidRPr="00D947CF">
        <w:rPr>
          <w:rFonts w:ascii="Aptos" w:hAnsi="Aptos"/>
        </w:rPr>
        <w:t>.</w:t>
      </w:r>
      <w:r w:rsidR="005F3A0F">
        <w:rPr>
          <w:rFonts w:ascii="Aptos" w:hAnsi="Aptos"/>
        </w:rPr>
        <w:t xml:space="preserve"> However, what constitutes ‘adequate procedures’ will ultimately be determined by the courts on a case-by-case basis.</w:t>
      </w:r>
    </w:p>
    <w:p w14:paraId="1BBCCE82" w14:textId="10BA3EA1" w:rsidR="00B16DC4" w:rsidRDefault="00B16DC4" w:rsidP="00C24AEC">
      <w:pPr>
        <w:spacing w:after="160" w:line="276" w:lineRule="auto"/>
        <w:rPr>
          <w:rFonts w:ascii="Aptos" w:hAnsi="Aptos"/>
        </w:rPr>
      </w:pPr>
      <w:r w:rsidRPr="00D947CF">
        <w:rPr>
          <w:rFonts w:ascii="Aptos" w:hAnsi="Aptos"/>
        </w:rPr>
        <w:t>The offence</w:t>
      </w:r>
      <w:r w:rsidR="004111CD">
        <w:rPr>
          <w:rFonts w:ascii="Aptos" w:hAnsi="Aptos"/>
        </w:rPr>
        <w:t>, and the framing of the defence,</w:t>
      </w:r>
      <w:r w:rsidRPr="00D947CF">
        <w:rPr>
          <w:rFonts w:ascii="Aptos" w:hAnsi="Aptos"/>
        </w:rPr>
        <w:t xml:space="preserve"> </w:t>
      </w:r>
      <w:r w:rsidR="004111CD">
        <w:rPr>
          <w:rFonts w:ascii="Aptos" w:hAnsi="Aptos"/>
        </w:rPr>
        <w:t xml:space="preserve">are </w:t>
      </w:r>
      <w:r w:rsidRPr="00D947CF">
        <w:rPr>
          <w:rFonts w:ascii="Aptos" w:hAnsi="Aptos"/>
        </w:rPr>
        <w:t>intended to incentivise corporations to take proactive steps to identify and mitigate bribery risks within their operations and supply chains. In practice, this may include implementing compliance programs, conducting due diligence on third parties or embedding anti-bribery controls into governance arrangements.</w:t>
      </w:r>
    </w:p>
    <w:p w14:paraId="31522584" w14:textId="1E0DC391" w:rsidR="00C646C0" w:rsidRDefault="00C646C0" w:rsidP="00C24AEC">
      <w:pPr>
        <w:spacing w:after="160" w:line="276" w:lineRule="auto"/>
        <w:rPr>
          <w:rFonts w:ascii="Aptos" w:hAnsi="Aptos"/>
        </w:rPr>
      </w:pPr>
      <w:r>
        <w:rPr>
          <w:rFonts w:ascii="Aptos" w:hAnsi="Aptos"/>
        </w:rPr>
        <w:t xml:space="preserve">Article 2 of the Anti-Bribery Convention </w:t>
      </w:r>
      <w:r w:rsidR="000147E1">
        <w:rPr>
          <w:rFonts w:ascii="Aptos" w:hAnsi="Aptos"/>
        </w:rPr>
        <w:t xml:space="preserve">requires Parties to ensure that legal persons (corporations) can be held liable for bribery of a foreign public official. Prior to the establishment of the failure to prevent offence, Part 2.5 of the Criminal Code </w:t>
      </w:r>
      <w:r w:rsidR="004111CD">
        <w:rPr>
          <w:rFonts w:ascii="Aptos" w:hAnsi="Aptos"/>
        </w:rPr>
        <w:t xml:space="preserve">(Corporate criminal responsibility) </w:t>
      </w:r>
      <w:r w:rsidR="000147E1">
        <w:rPr>
          <w:rFonts w:ascii="Aptos" w:hAnsi="Aptos"/>
        </w:rPr>
        <w:t xml:space="preserve">was the primary mechanism for holding corporations </w:t>
      </w:r>
      <w:r w:rsidR="003750F8">
        <w:rPr>
          <w:rFonts w:ascii="Aptos" w:hAnsi="Aptos"/>
        </w:rPr>
        <w:t xml:space="preserve">criminally </w:t>
      </w:r>
      <w:r w:rsidR="000147E1">
        <w:rPr>
          <w:rFonts w:ascii="Aptos" w:hAnsi="Aptos"/>
        </w:rPr>
        <w:t xml:space="preserve">responsible for foreign bribery. </w:t>
      </w:r>
    </w:p>
    <w:p w14:paraId="2AC18981" w14:textId="43D509F9" w:rsidR="003750F8" w:rsidRDefault="003750F8" w:rsidP="00C24AEC">
      <w:pPr>
        <w:spacing w:after="160" w:line="276" w:lineRule="auto"/>
        <w:rPr>
          <w:rFonts w:ascii="Aptos" w:hAnsi="Aptos"/>
        </w:rPr>
      </w:pPr>
      <w:r w:rsidRPr="003750F8">
        <w:rPr>
          <w:rFonts w:ascii="Aptos" w:hAnsi="Aptos"/>
        </w:rPr>
        <w:t xml:space="preserve">To </w:t>
      </w:r>
      <w:r w:rsidR="00BF7609">
        <w:rPr>
          <w:rFonts w:ascii="Aptos" w:hAnsi="Aptos"/>
        </w:rPr>
        <w:t>establish</w:t>
      </w:r>
      <w:r w:rsidR="00C646C0" w:rsidRPr="00C646C0">
        <w:rPr>
          <w:rFonts w:ascii="Aptos" w:hAnsi="Aptos"/>
        </w:rPr>
        <w:t xml:space="preserve"> corporate criminal responsibility under Part 2.5 </w:t>
      </w:r>
      <w:r w:rsidR="00BF7609">
        <w:rPr>
          <w:rFonts w:ascii="Aptos" w:hAnsi="Aptos"/>
        </w:rPr>
        <w:t xml:space="preserve">prosecutors are </w:t>
      </w:r>
      <w:r w:rsidR="00C646C0" w:rsidRPr="00C646C0">
        <w:rPr>
          <w:rFonts w:ascii="Aptos" w:hAnsi="Aptos"/>
        </w:rPr>
        <w:t xml:space="preserve">required to prove </w:t>
      </w:r>
      <w:r>
        <w:rPr>
          <w:rFonts w:ascii="Aptos" w:hAnsi="Aptos"/>
        </w:rPr>
        <w:t xml:space="preserve">the corporation </w:t>
      </w:r>
      <w:r w:rsidRPr="003750F8">
        <w:rPr>
          <w:rFonts w:ascii="Aptos" w:hAnsi="Aptos"/>
        </w:rPr>
        <w:t xml:space="preserve">expressly, tacitly or impliedly </w:t>
      </w:r>
      <w:r w:rsidR="00C646C0" w:rsidRPr="00C646C0">
        <w:rPr>
          <w:rFonts w:ascii="Aptos" w:hAnsi="Aptos"/>
        </w:rPr>
        <w:t>authorised or permitted the offending conduct</w:t>
      </w:r>
      <w:r w:rsidR="00BF7609">
        <w:rPr>
          <w:rFonts w:ascii="Aptos" w:hAnsi="Aptos"/>
        </w:rPr>
        <w:t xml:space="preserve">. </w:t>
      </w:r>
      <w:r>
        <w:rPr>
          <w:rFonts w:ascii="Aptos" w:hAnsi="Aptos"/>
        </w:rPr>
        <w:t>This could be established through the actions of the board or</w:t>
      </w:r>
      <w:r w:rsidRPr="00C646C0">
        <w:rPr>
          <w:rFonts w:ascii="Aptos" w:hAnsi="Aptos"/>
        </w:rPr>
        <w:t xml:space="preserve"> senior management</w:t>
      </w:r>
      <w:r>
        <w:rPr>
          <w:rFonts w:ascii="Aptos" w:hAnsi="Aptos"/>
        </w:rPr>
        <w:t>, or by proving the existence of a corporate culture that directed, encouraged, tolerated or led to non</w:t>
      </w:r>
      <w:r w:rsidR="001436C0">
        <w:rPr>
          <w:rFonts w:ascii="Aptos" w:hAnsi="Aptos"/>
        </w:rPr>
        <w:noBreakHyphen/>
      </w:r>
      <w:r>
        <w:rPr>
          <w:rFonts w:ascii="Aptos" w:hAnsi="Aptos"/>
        </w:rPr>
        <w:t>compliance with the relevant provision</w:t>
      </w:r>
      <w:r w:rsidRPr="00C646C0">
        <w:rPr>
          <w:rFonts w:ascii="Aptos" w:hAnsi="Aptos"/>
        </w:rPr>
        <w:t xml:space="preserve">. </w:t>
      </w:r>
    </w:p>
    <w:p w14:paraId="5DC4D594" w14:textId="5EEC7451" w:rsidR="003750F8" w:rsidRDefault="003750F8" w:rsidP="00C24AEC">
      <w:pPr>
        <w:spacing w:after="160" w:line="276" w:lineRule="auto"/>
        <w:rPr>
          <w:rFonts w:ascii="Aptos" w:hAnsi="Aptos"/>
        </w:rPr>
      </w:pPr>
      <w:r>
        <w:rPr>
          <w:rFonts w:ascii="Aptos" w:hAnsi="Aptos"/>
        </w:rPr>
        <w:t xml:space="preserve">In practice, this meant that attributing criminal responsibility to a corporation could be complex, particularly where foreign bribery was committed by an associate and there was limited evidence that the corporation had authorised, permitted or otherwise endorsed the conduct. By contrast, the failure to prevent offence does not require proof that the corporation authorised or permitted the bribery. Where an associate </w:t>
      </w:r>
      <w:r w:rsidR="00762059">
        <w:rPr>
          <w:rFonts w:ascii="Aptos" w:hAnsi="Aptos"/>
        </w:rPr>
        <w:t>bribes</w:t>
      </w:r>
      <w:r>
        <w:rPr>
          <w:rFonts w:ascii="Aptos" w:hAnsi="Aptos"/>
        </w:rPr>
        <w:t xml:space="preserve"> a foreign public official under section 70.2 for the profit or gain of the corporation, the corporation will be liable unless it can prove that it had adequate procedures in place designed to prevent such conduct. </w:t>
      </w:r>
    </w:p>
    <w:p w14:paraId="354B14BD" w14:textId="509DACA6" w:rsidR="00B16DC4" w:rsidRPr="00D947CF" w:rsidRDefault="00B16DC4" w:rsidP="00C24AEC">
      <w:pPr>
        <w:spacing w:after="160" w:line="276" w:lineRule="auto"/>
        <w:rPr>
          <w:rFonts w:ascii="Aptos" w:hAnsi="Aptos"/>
        </w:rPr>
      </w:pPr>
      <w:r w:rsidRPr="00D947CF">
        <w:rPr>
          <w:rFonts w:ascii="Aptos" w:hAnsi="Aptos"/>
        </w:rPr>
        <w:t>The review provides an opportunity to examine how the new offence is operating in practice, including whether it is driving meaningful changes in corporate behaviour</w:t>
      </w:r>
      <w:r w:rsidR="004111CD">
        <w:rPr>
          <w:rFonts w:ascii="Aptos" w:hAnsi="Aptos"/>
        </w:rPr>
        <w:t>, whether it assists in holding corporations accountable for the actions of their associates,</w:t>
      </w:r>
      <w:r w:rsidRPr="00D947CF">
        <w:rPr>
          <w:rFonts w:ascii="Aptos" w:hAnsi="Aptos"/>
        </w:rPr>
        <w:t xml:space="preserve"> and whether further clarification </w:t>
      </w:r>
      <w:r w:rsidR="004111CD">
        <w:rPr>
          <w:rFonts w:ascii="Aptos" w:hAnsi="Aptos"/>
        </w:rPr>
        <w:t xml:space="preserve">or amendment </w:t>
      </w:r>
      <w:r w:rsidRPr="00D947CF">
        <w:rPr>
          <w:rFonts w:ascii="Aptos" w:hAnsi="Aptos"/>
        </w:rPr>
        <w:t>may be required</w:t>
      </w:r>
      <w:r w:rsidR="004111CD">
        <w:rPr>
          <w:rFonts w:ascii="Aptos" w:hAnsi="Aptos"/>
        </w:rPr>
        <w:t xml:space="preserve"> to the adequate procedures guidance</w:t>
      </w:r>
      <w:r w:rsidRPr="00D947CF">
        <w:rPr>
          <w:rFonts w:ascii="Aptos" w:hAnsi="Aptos"/>
        </w:rPr>
        <w:t>.</w:t>
      </w:r>
    </w:p>
    <w:p w14:paraId="1C676364" w14:textId="77777777" w:rsidR="00B16DC4" w:rsidRPr="00D947CF" w:rsidRDefault="00B16DC4" w:rsidP="00C24AEC">
      <w:pPr>
        <w:spacing w:after="160" w:line="276" w:lineRule="auto"/>
        <w:jc w:val="both"/>
        <w:rPr>
          <w:rFonts w:ascii="Aptos" w:hAnsi="Aptos"/>
          <w:b/>
          <w:color w:val="008080"/>
          <w:sz w:val="28"/>
          <w:szCs w:val="28"/>
        </w:rPr>
      </w:pPr>
      <w:r w:rsidRPr="00D947CF">
        <w:rPr>
          <w:rFonts w:ascii="Aptos" w:hAnsi="Aptos"/>
          <w:b/>
          <w:color w:val="008080"/>
          <w:sz w:val="28"/>
          <w:szCs w:val="28"/>
        </w:rPr>
        <w:t>Questions</w:t>
      </w:r>
    </w:p>
    <w:p w14:paraId="5E8868D9" w14:textId="1BF193B2" w:rsidR="001271CC" w:rsidRPr="00F9445E" w:rsidRDefault="00C6778F" w:rsidP="00C24AEC">
      <w:pPr>
        <w:pStyle w:val="ListParagraph"/>
        <w:numPr>
          <w:ilvl w:val="0"/>
          <w:numId w:val="27"/>
        </w:numPr>
        <w:spacing w:before="0" w:after="160" w:line="276" w:lineRule="auto"/>
        <w:jc w:val="both"/>
      </w:pPr>
      <w:r>
        <w:t>H</w:t>
      </w:r>
      <w:r w:rsidR="00185150" w:rsidRPr="00F9445E">
        <w:t>ow effective is the failure to prevent foreign bribery offence?</w:t>
      </w:r>
      <w:r w:rsidR="004111CD" w:rsidRPr="00F9445E">
        <w:t xml:space="preserve"> </w:t>
      </w:r>
      <w:r w:rsidR="004111CD" w:rsidRPr="00F9445E">
        <w:rPr>
          <w:bCs/>
        </w:rPr>
        <w:t xml:space="preserve">You may wish to consider effectiveness from the perspective </w:t>
      </w:r>
      <w:r w:rsidR="00EE5BF5">
        <w:rPr>
          <w:bCs/>
        </w:rPr>
        <w:t>of</w:t>
      </w:r>
      <w:r w:rsidR="004111CD" w:rsidRPr="00F9445E">
        <w:rPr>
          <w:bCs/>
        </w:rPr>
        <w:t xml:space="preserve"> deterrence</w:t>
      </w:r>
      <w:r w:rsidR="00D10310">
        <w:rPr>
          <w:bCs/>
        </w:rPr>
        <w:t>,</w:t>
      </w:r>
      <w:r w:rsidR="00D10310" w:rsidRPr="00D10310">
        <w:rPr>
          <w:bCs/>
        </w:rPr>
        <w:t xml:space="preserve"> </w:t>
      </w:r>
      <w:r w:rsidR="00D10310" w:rsidRPr="00F9445E">
        <w:rPr>
          <w:bCs/>
        </w:rPr>
        <w:t>enforcemen</w:t>
      </w:r>
      <w:r w:rsidR="00D10310">
        <w:rPr>
          <w:bCs/>
        </w:rPr>
        <w:t>t and</w:t>
      </w:r>
      <w:r w:rsidR="00C5563E">
        <w:rPr>
          <w:bCs/>
        </w:rPr>
        <w:t xml:space="preserve"> </w:t>
      </w:r>
      <w:r w:rsidR="00D10310">
        <w:rPr>
          <w:bCs/>
        </w:rPr>
        <w:t xml:space="preserve">influence on corporate compliance practices. </w:t>
      </w:r>
      <w:r w:rsidR="004111CD" w:rsidRPr="00F9445E">
        <w:rPr>
          <w:bCs/>
        </w:rPr>
        <w:t xml:space="preserve"> </w:t>
      </w:r>
    </w:p>
    <w:p w14:paraId="3FA1116F" w14:textId="657CFCFB" w:rsidR="009B4E8D" w:rsidRPr="00A12276" w:rsidRDefault="00766CEE" w:rsidP="00C24AEC">
      <w:pPr>
        <w:pStyle w:val="ListParagraph"/>
        <w:numPr>
          <w:ilvl w:val="0"/>
          <w:numId w:val="27"/>
        </w:numPr>
        <w:spacing w:before="0" w:after="160" w:line="276" w:lineRule="auto"/>
        <w:jc w:val="both"/>
      </w:pPr>
      <w:r>
        <w:rPr>
          <w:bCs/>
        </w:rPr>
        <w:t>If you have used the adequate procedures guidance, how useful have you found it</w:t>
      </w:r>
      <w:r w:rsidR="009B4E8D">
        <w:rPr>
          <w:bCs/>
        </w:rPr>
        <w:t>?</w:t>
      </w:r>
      <w:r w:rsidR="009B4E8D" w:rsidRPr="00D947CF">
        <w:rPr>
          <w:bCs/>
        </w:rPr>
        <w:t xml:space="preserve"> </w:t>
      </w:r>
      <w:r>
        <w:rPr>
          <w:bCs/>
        </w:rPr>
        <w:t>Do you have any suggestions about how the guidance could be improved?</w:t>
      </w:r>
    </w:p>
    <w:p w14:paraId="6197F4B9" w14:textId="25647A41" w:rsidR="00B16DC4" w:rsidRPr="00C954B5" w:rsidRDefault="00185150" w:rsidP="00C24AEC">
      <w:pPr>
        <w:pStyle w:val="ListParagraph"/>
        <w:numPr>
          <w:ilvl w:val="0"/>
          <w:numId w:val="27"/>
        </w:numPr>
        <w:spacing w:before="0" w:after="160" w:line="276" w:lineRule="auto"/>
        <w:jc w:val="both"/>
        <w:rPr>
          <w:bCs/>
        </w:rPr>
      </w:pPr>
      <w:r w:rsidRPr="00D947CF">
        <w:rPr>
          <w:bCs/>
        </w:rPr>
        <w:t>Are there additional measures (legislative or non-legislative) that are necessary or desirable to improve the operation</w:t>
      </w:r>
      <w:r>
        <w:rPr>
          <w:bCs/>
        </w:rPr>
        <w:t>, implementation or enforcement of the failure to prevent offence</w:t>
      </w:r>
      <w:r w:rsidRPr="00D947CF">
        <w:rPr>
          <w:bCs/>
        </w:rPr>
        <w:t>?</w:t>
      </w:r>
    </w:p>
    <w:p w14:paraId="37FC069E" w14:textId="4D0E7D15" w:rsidR="007D38E4" w:rsidRDefault="007D38E4" w:rsidP="00C24AEC">
      <w:pPr>
        <w:pStyle w:val="ListParagraph"/>
        <w:numPr>
          <w:ilvl w:val="0"/>
          <w:numId w:val="12"/>
        </w:numPr>
        <w:spacing w:before="0" w:after="160" w:line="276" w:lineRule="auto"/>
        <w:outlineLvl w:val="2"/>
        <w:rPr>
          <w:rFonts w:eastAsia="Times New Roman" w:cs="Times New Roman"/>
          <w:b/>
          <w:color w:val="273747"/>
          <w:sz w:val="36"/>
          <w:szCs w:val="26"/>
        </w:rPr>
      </w:pPr>
      <w:r>
        <w:rPr>
          <w:rFonts w:eastAsia="Times New Roman" w:cs="Times New Roman"/>
          <w:b/>
          <w:color w:val="273747"/>
          <w:sz w:val="36"/>
          <w:szCs w:val="26"/>
        </w:rPr>
        <w:lastRenderedPageBreak/>
        <w:t>Other components of the l</w:t>
      </w:r>
      <w:r w:rsidRPr="00D947CF">
        <w:rPr>
          <w:rFonts w:eastAsia="Times New Roman" w:cs="Times New Roman"/>
          <w:b/>
          <w:color w:val="273747"/>
          <w:sz w:val="36"/>
          <w:szCs w:val="26"/>
        </w:rPr>
        <w:t>egislative framework, including penalties</w:t>
      </w:r>
      <w:r w:rsidRPr="00D947CF" w:rsidDel="00943064">
        <w:rPr>
          <w:rFonts w:eastAsia="Times New Roman" w:cs="Times New Roman"/>
          <w:b/>
          <w:color w:val="273747"/>
          <w:sz w:val="36"/>
          <w:szCs w:val="26"/>
        </w:rPr>
        <w:t xml:space="preserve"> </w:t>
      </w:r>
    </w:p>
    <w:p w14:paraId="1A7924C9" w14:textId="0FCB56B6" w:rsidR="00CE6939" w:rsidRDefault="00070DBD" w:rsidP="00C24AEC">
      <w:pPr>
        <w:spacing w:after="160" w:line="276" w:lineRule="auto"/>
        <w:rPr>
          <w:rFonts w:ascii="Aptos" w:hAnsi="Aptos"/>
          <w:bCs/>
        </w:rPr>
      </w:pPr>
      <w:r>
        <w:rPr>
          <w:rFonts w:ascii="Aptos" w:hAnsi="Aptos"/>
          <w:bCs/>
        </w:rPr>
        <w:t xml:space="preserve">To effectively </w:t>
      </w:r>
      <w:r w:rsidR="00071401">
        <w:rPr>
          <w:rFonts w:ascii="Aptos" w:hAnsi="Aptos"/>
          <w:bCs/>
        </w:rPr>
        <w:t xml:space="preserve">detect and deter foreign bribery, conduct aimed at disguising, or avoiding detection of, a bribe must be adequately and effectively criminalised. Division 490 of the Criminal </w:t>
      </w:r>
      <w:r w:rsidR="003750F8">
        <w:rPr>
          <w:rFonts w:ascii="Aptos" w:hAnsi="Aptos"/>
          <w:bCs/>
        </w:rPr>
        <w:t>Code</w:t>
      </w:r>
      <w:r w:rsidR="004C2C0C">
        <w:rPr>
          <w:rFonts w:ascii="Aptos" w:hAnsi="Aptos"/>
          <w:bCs/>
        </w:rPr>
        <w:t xml:space="preserve"> contains </w:t>
      </w:r>
      <w:r w:rsidR="008D3803">
        <w:rPr>
          <w:rFonts w:ascii="Aptos" w:hAnsi="Aptos"/>
          <w:bCs/>
        </w:rPr>
        <w:t>offence</w:t>
      </w:r>
      <w:r w:rsidR="004C2C0C">
        <w:rPr>
          <w:rFonts w:ascii="Aptos" w:hAnsi="Aptos"/>
          <w:bCs/>
        </w:rPr>
        <w:t>s</w:t>
      </w:r>
      <w:r w:rsidR="008D3803">
        <w:rPr>
          <w:rFonts w:ascii="Aptos" w:hAnsi="Aptos"/>
          <w:bCs/>
        </w:rPr>
        <w:t xml:space="preserve"> </w:t>
      </w:r>
      <w:r w:rsidR="004C2C0C">
        <w:rPr>
          <w:rFonts w:ascii="Aptos" w:hAnsi="Aptos"/>
          <w:bCs/>
        </w:rPr>
        <w:t xml:space="preserve">relating to </w:t>
      </w:r>
      <w:r w:rsidR="008D3803">
        <w:rPr>
          <w:rFonts w:ascii="Aptos" w:hAnsi="Aptos"/>
          <w:bCs/>
        </w:rPr>
        <w:t>intentionally or recklessly falsify</w:t>
      </w:r>
      <w:r w:rsidR="00431EE2">
        <w:rPr>
          <w:rFonts w:ascii="Aptos" w:hAnsi="Aptos"/>
          <w:bCs/>
        </w:rPr>
        <w:t>ing</w:t>
      </w:r>
      <w:r w:rsidR="008D3803">
        <w:rPr>
          <w:rFonts w:ascii="Aptos" w:hAnsi="Aptos"/>
          <w:bCs/>
        </w:rPr>
        <w:t xml:space="preserve"> accounting documents</w:t>
      </w:r>
      <w:r w:rsidR="004E5C38">
        <w:rPr>
          <w:rFonts w:ascii="Aptos" w:hAnsi="Aptos"/>
          <w:bCs/>
        </w:rPr>
        <w:t xml:space="preserve"> to facilitate, conceal or disguise the receiving or giving of a benefit that is not legitimately due or a los</w:t>
      </w:r>
      <w:r w:rsidR="00FB3DEB">
        <w:rPr>
          <w:rFonts w:ascii="Aptos" w:hAnsi="Aptos"/>
          <w:bCs/>
        </w:rPr>
        <w:t>s</w:t>
      </w:r>
      <w:r w:rsidR="004E5C38">
        <w:rPr>
          <w:rFonts w:ascii="Aptos" w:hAnsi="Aptos"/>
          <w:bCs/>
        </w:rPr>
        <w:t xml:space="preserve"> that is not legitimately incurred.  Division 490 was established to strengthen Australia’s compliance with Article 8 of the Anti-Bribery Convention</w:t>
      </w:r>
      <w:r w:rsidR="00CE6939">
        <w:rPr>
          <w:rFonts w:ascii="Aptos" w:hAnsi="Aptos"/>
          <w:bCs/>
        </w:rPr>
        <w:t xml:space="preserve"> which </w:t>
      </w:r>
      <w:r w:rsidR="007D38E4" w:rsidRPr="00D947CF">
        <w:rPr>
          <w:rFonts w:ascii="Aptos" w:hAnsi="Aptos"/>
          <w:bCs/>
        </w:rPr>
        <w:t xml:space="preserve">requires </w:t>
      </w:r>
      <w:r w:rsidR="00CE6939">
        <w:rPr>
          <w:rFonts w:ascii="Aptos" w:hAnsi="Aptos"/>
          <w:bCs/>
        </w:rPr>
        <w:t>P</w:t>
      </w:r>
      <w:r w:rsidR="007D38E4" w:rsidRPr="00D947CF">
        <w:rPr>
          <w:rFonts w:ascii="Aptos" w:hAnsi="Aptos"/>
          <w:bCs/>
        </w:rPr>
        <w:t xml:space="preserve">arties to criminalise </w:t>
      </w:r>
      <w:r w:rsidR="00CE6939">
        <w:rPr>
          <w:rFonts w:ascii="Aptos" w:hAnsi="Aptos"/>
          <w:bCs/>
        </w:rPr>
        <w:t xml:space="preserve">false accounting conduct. </w:t>
      </w:r>
    </w:p>
    <w:p w14:paraId="16395F69" w14:textId="47B9F3AE" w:rsidR="00070DBD" w:rsidRDefault="004C2C0C" w:rsidP="00C24AEC">
      <w:pPr>
        <w:spacing w:after="160" w:line="276" w:lineRule="auto"/>
        <w:rPr>
          <w:rFonts w:ascii="Aptos" w:hAnsi="Aptos"/>
          <w:bCs/>
        </w:rPr>
      </w:pPr>
      <w:r>
        <w:rPr>
          <w:rFonts w:ascii="Aptos" w:hAnsi="Aptos"/>
          <w:bCs/>
        </w:rPr>
        <w:t xml:space="preserve">The false accounting offences include the requirement </w:t>
      </w:r>
      <w:r w:rsidR="00CE6939">
        <w:rPr>
          <w:rFonts w:ascii="Aptos" w:hAnsi="Aptos"/>
          <w:bCs/>
        </w:rPr>
        <w:t xml:space="preserve">that </w:t>
      </w:r>
      <w:r w:rsidR="008447B8">
        <w:rPr>
          <w:rFonts w:ascii="Aptos" w:hAnsi="Aptos"/>
          <w:bCs/>
        </w:rPr>
        <w:t xml:space="preserve">the </w:t>
      </w:r>
      <w:r w:rsidR="00CE6939">
        <w:rPr>
          <w:rFonts w:ascii="Aptos" w:hAnsi="Aptos"/>
          <w:bCs/>
        </w:rPr>
        <w:t xml:space="preserve">benefit </w:t>
      </w:r>
      <w:r w:rsidR="008447B8">
        <w:rPr>
          <w:rFonts w:ascii="Aptos" w:hAnsi="Aptos"/>
          <w:bCs/>
        </w:rPr>
        <w:t xml:space="preserve">facilitated, disguised or concealed by the conduct </w:t>
      </w:r>
      <w:r w:rsidR="00CE6939">
        <w:rPr>
          <w:rFonts w:ascii="Aptos" w:hAnsi="Aptos"/>
          <w:bCs/>
        </w:rPr>
        <w:t xml:space="preserve">is ‘not legitimately due’.  The Act amended </w:t>
      </w:r>
      <w:r w:rsidR="008447B8">
        <w:rPr>
          <w:rFonts w:ascii="Aptos" w:hAnsi="Aptos"/>
          <w:bCs/>
        </w:rPr>
        <w:t xml:space="preserve">the foreign bribery offence in </w:t>
      </w:r>
      <w:r w:rsidR="003750F8">
        <w:rPr>
          <w:rFonts w:ascii="Aptos" w:hAnsi="Aptos"/>
          <w:bCs/>
        </w:rPr>
        <w:t xml:space="preserve">section </w:t>
      </w:r>
      <w:r w:rsidR="00CE6939">
        <w:rPr>
          <w:rFonts w:ascii="Aptos" w:hAnsi="Aptos"/>
          <w:bCs/>
        </w:rPr>
        <w:t xml:space="preserve">70.2 </w:t>
      </w:r>
      <w:r>
        <w:rPr>
          <w:rFonts w:ascii="Aptos" w:hAnsi="Aptos"/>
          <w:bCs/>
        </w:rPr>
        <w:t xml:space="preserve">to remove </w:t>
      </w:r>
      <w:r w:rsidR="00CE6939">
        <w:rPr>
          <w:rFonts w:ascii="Aptos" w:hAnsi="Aptos"/>
          <w:bCs/>
        </w:rPr>
        <w:t xml:space="preserve">the </w:t>
      </w:r>
      <w:r>
        <w:rPr>
          <w:rFonts w:ascii="Aptos" w:hAnsi="Aptos"/>
          <w:bCs/>
        </w:rPr>
        <w:t xml:space="preserve">concept of </w:t>
      </w:r>
      <w:r w:rsidR="00CE6939">
        <w:rPr>
          <w:rFonts w:ascii="Aptos" w:hAnsi="Aptos"/>
          <w:bCs/>
        </w:rPr>
        <w:t xml:space="preserve">‘not legitimately due’ and instead </w:t>
      </w:r>
      <w:r>
        <w:rPr>
          <w:rFonts w:ascii="Aptos" w:hAnsi="Aptos"/>
          <w:bCs/>
        </w:rPr>
        <w:t xml:space="preserve">provide that </w:t>
      </w:r>
      <w:r w:rsidR="00CE6939">
        <w:rPr>
          <w:rFonts w:ascii="Aptos" w:hAnsi="Aptos"/>
          <w:bCs/>
        </w:rPr>
        <w:t xml:space="preserve">the offence applies where </w:t>
      </w:r>
      <w:r w:rsidR="008447B8">
        <w:rPr>
          <w:rFonts w:ascii="Aptos" w:hAnsi="Aptos"/>
          <w:bCs/>
        </w:rPr>
        <w:t xml:space="preserve">a </w:t>
      </w:r>
      <w:r>
        <w:rPr>
          <w:rFonts w:ascii="Aptos" w:hAnsi="Aptos"/>
          <w:bCs/>
        </w:rPr>
        <w:t>benefit is provided, offered or promised with the intention of ‘</w:t>
      </w:r>
      <w:r w:rsidR="00CE6939">
        <w:rPr>
          <w:rFonts w:ascii="Aptos" w:hAnsi="Aptos"/>
          <w:bCs/>
        </w:rPr>
        <w:t>improperly influenc</w:t>
      </w:r>
      <w:r>
        <w:rPr>
          <w:rFonts w:ascii="Aptos" w:hAnsi="Aptos"/>
          <w:bCs/>
        </w:rPr>
        <w:t>ing</w:t>
      </w:r>
      <w:r w:rsidR="00CE6939">
        <w:rPr>
          <w:rFonts w:ascii="Aptos" w:hAnsi="Aptos"/>
          <w:bCs/>
        </w:rPr>
        <w:t>’ a foreign public official. The review is an opportunity to consider whether Division 490 should be amended to align wit</w:t>
      </w:r>
      <w:r w:rsidR="00FB3DEB">
        <w:rPr>
          <w:rFonts w:ascii="Aptos" w:hAnsi="Aptos"/>
          <w:bCs/>
        </w:rPr>
        <w:t>h</w:t>
      </w:r>
      <w:r w:rsidR="00CE6939">
        <w:rPr>
          <w:rFonts w:ascii="Aptos" w:hAnsi="Aptos"/>
          <w:bCs/>
        </w:rPr>
        <w:t xml:space="preserve"> </w:t>
      </w:r>
      <w:r w:rsidR="003750F8">
        <w:rPr>
          <w:rFonts w:ascii="Aptos" w:hAnsi="Aptos"/>
          <w:bCs/>
        </w:rPr>
        <w:t xml:space="preserve">section </w:t>
      </w:r>
      <w:r w:rsidR="00CE6939">
        <w:rPr>
          <w:rFonts w:ascii="Aptos" w:hAnsi="Aptos"/>
          <w:bCs/>
        </w:rPr>
        <w:t>70.2</w:t>
      </w:r>
      <w:r>
        <w:rPr>
          <w:rFonts w:ascii="Aptos" w:hAnsi="Aptos"/>
          <w:bCs/>
        </w:rPr>
        <w:t xml:space="preserve">; for </w:t>
      </w:r>
      <w:r w:rsidR="00C24AEC">
        <w:rPr>
          <w:rFonts w:ascii="Aptos" w:hAnsi="Aptos"/>
          <w:bCs/>
        </w:rPr>
        <w:t>example,</w:t>
      </w:r>
      <w:r>
        <w:rPr>
          <w:rFonts w:ascii="Aptos" w:hAnsi="Aptos"/>
          <w:bCs/>
        </w:rPr>
        <w:t xml:space="preserve"> to </w:t>
      </w:r>
      <w:r w:rsidR="00343C7A">
        <w:rPr>
          <w:rFonts w:ascii="Aptos" w:hAnsi="Aptos"/>
          <w:bCs/>
        </w:rPr>
        <w:t>provide that</w:t>
      </w:r>
      <w:r>
        <w:rPr>
          <w:rFonts w:ascii="Aptos" w:hAnsi="Aptos"/>
          <w:bCs/>
        </w:rPr>
        <w:t xml:space="preserve"> </w:t>
      </w:r>
      <w:r w:rsidR="00343C7A">
        <w:rPr>
          <w:rFonts w:ascii="Aptos" w:hAnsi="Aptos"/>
          <w:bCs/>
        </w:rPr>
        <w:t>it is an offence to falsify documents to facilitate, conceal or disguise a benefit or loss arising from the improper influence of a foreign public official</w:t>
      </w:r>
      <w:r w:rsidR="00CE6939">
        <w:rPr>
          <w:rFonts w:ascii="Aptos" w:hAnsi="Aptos"/>
          <w:bCs/>
        </w:rPr>
        <w:t xml:space="preserve">. </w:t>
      </w:r>
    </w:p>
    <w:p w14:paraId="11C335CA" w14:textId="552D706F" w:rsidR="007D38E4" w:rsidRDefault="00191FE6" w:rsidP="00C24AEC">
      <w:pPr>
        <w:spacing w:after="160" w:line="276" w:lineRule="auto"/>
        <w:rPr>
          <w:rFonts w:ascii="Aptos" w:hAnsi="Aptos"/>
          <w:bCs/>
        </w:rPr>
      </w:pPr>
      <w:r>
        <w:rPr>
          <w:rFonts w:ascii="Aptos" w:hAnsi="Aptos"/>
          <w:bCs/>
        </w:rPr>
        <w:t>Separately, t</w:t>
      </w:r>
      <w:r w:rsidR="007D38E4" w:rsidRPr="00D947CF">
        <w:rPr>
          <w:rFonts w:ascii="Aptos" w:hAnsi="Aptos"/>
          <w:bCs/>
        </w:rPr>
        <w:t xml:space="preserve">he Anti-Bribery Convention requires </w:t>
      </w:r>
      <w:r w:rsidR="003750F8">
        <w:rPr>
          <w:rFonts w:ascii="Aptos" w:hAnsi="Aptos"/>
          <w:bCs/>
        </w:rPr>
        <w:t>P</w:t>
      </w:r>
      <w:r w:rsidR="007D38E4" w:rsidRPr="00D947CF">
        <w:rPr>
          <w:rFonts w:ascii="Aptos" w:hAnsi="Aptos"/>
          <w:bCs/>
        </w:rPr>
        <w:t>arties to have effective, proportionate and dissuasive penalties for foreign bribery and related offences. This is important to remove the financial incentive to engage in foreign bribery through ensuring</w:t>
      </w:r>
      <w:r w:rsidR="00343C7A">
        <w:rPr>
          <w:rFonts w:ascii="Aptos" w:hAnsi="Aptos"/>
          <w:bCs/>
        </w:rPr>
        <w:t xml:space="preserve"> the cost of</w:t>
      </w:r>
      <w:r w:rsidR="007D38E4" w:rsidRPr="00D947CF">
        <w:rPr>
          <w:rFonts w:ascii="Aptos" w:hAnsi="Aptos"/>
          <w:bCs/>
        </w:rPr>
        <w:t xml:space="preserve"> a bribe (and subsequent penalties) </w:t>
      </w:r>
      <w:r w:rsidR="00343C7A">
        <w:rPr>
          <w:rFonts w:ascii="Aptos" w:hAnsi="Aptos"/>
          <w:bCs/>
        </w:rPr>
        <w:t xml:space="preserve">outweigh any </w:t>
      </w:r>
      <w:r w:rsidR="007D38E4" w:rsidRPr="00D947CF">
        <w:rPr>
          <w:rFonts w:ascii="Aptos" w:hAnsi="Aptos"/>
          <w:bCs/>
        </w:rPr>
        <w:t xml:space="preserve">corporate profits </w:t>
      </w:r>
      <w:r w:rsidR="00343C7A">
        <w:rPr>
          <w:rFonts w:ascii="Aptos" w:hAnsi="Aptos"/>
          <w:bCs/>
        </w:rPr>
        <w:t xml:space="preserve">that can be </w:t>
      </w:r>
      <w:r w:rsidR="007D38E4" w:rsidRPr="00D947CF">
        <w:rPr>
          <w:rFonts w:ascii="Aptos" w:hAnsi="Aptos"/>
          <w:bCs/>
        </w:rPr>
        <w:t>obtained as a result of the business</w:t>
      </w:r>
      <w:r w:rsidR="00343C7A">
        <w:rPr>
          <w:rFonts w:ascii="Aptos" w:hAnsi="Aptos"/>
          <w:bCs/>
        </w:rPr>
        <w:t xml:space="preserve"> or benefit</w:t>
      </w:r>
      <w:r w:rsidR="007D38E4" w:rsidRPr="00D947CF">
        <w:rPr>
          <w:rFonts w:ascii="Aptos" w:hAnsi="Aptos"/>
          <w:bCs/>
        </w:rPr>
        <w:t xml:space="preserve"> gained from the bribe. </w:t>
      </w:r>
    </w:p>
    <w:p w14:paraId="52499943" w14:textId="0551D6E1" w:rsidR="00E7343C" w:rsidRPr="008B112B" w:rsidRDefault="008B112B" w:rsidP="00C24AEC">
      <w:pPr>
        <w:spacing w:after="160" w:line="276" w:lineRule="auto"/>
        <w:rPr>
          <w:rFonts w:ascii="Aptos" w:hAnsi="Aptos"/>
          <w:bCs/>
        </w:rPr>
      </w:pPr>
      <w:r w:rsidRPr="008B112B">
        <w:rPr>
          <w:rFonts w:ascii="Aptos" w:hAnsi="Aptos"/>
          <w:bCs/>
        </w:rPr>
        <w:t>The maximum penalties under Division 70</w:t>
      </w:r>
      <w:r w:rsidR="0092294A">
        <w:rPr>
          <w:rFonts w:ascii="Aptos" w:hAnsi="Aptos"/>
          <w:bCs/>
        </w:rPr>
        <w:t xml:space="preserve"> </w:t>
      </w:r>
      <w:r w:rsidRPr="008B112B">
        <w:rPr>
          <w:rFonts w:ascii="Aptos" w:hAnsi="Aptos"/>
          <w:bCs/>
        </w:rPr>
        <w:t xml:space="preserve">and the intentional offence in </w:t>
      </w:r>
      <w:r w:rsidR="003750F8">
        <w:rPr>
          <w:rFonts w:ascii="Aptos" w:hAnsi="Aptos"/>
          <w:bCs/>
        </w:rPr>
        <w:t>section</w:t>
      </w:r>
      <w:r w:rsidR="003750F8" w:rsidRPr="008B112B">
        <w:rPr>
          <w:rFonts w:ascii="Aptos" w:hAnsi="Aptos"/>
          <w:bCs/>
        </w:rPr>
        <w:t xml:space="preserve"> </w:t>
      </w:r>
      <w:r w:rsidRPr="008B112B">
        <w:rPr>
          <w:rFonts w:ascii="Aptos" w:hAnsi="Aptos"/>
          <w:bCs/>
        </w:rPr>
        <w:t>490</w:t>
      </w:r>
      <w:r w:rsidR="00655A7A">
        <w:rPr>
          <w:rFonts w:ascii="Aptos" w:hAnsi="Aptos"/>
          <w:bCs/>
        </w:rPr>
        <w:t>.1</w:t>
      </w:r>
      <w:r w:rsidRPr="008B112B">
        <w:rPr>
          <w:rFonts w:ascii="Aptos" w:hAnsi="Aptos"/>
          <w:bCs/>
        </w:rPr>
        <w:t xml:space="preserve"> are substantially aligned. </w:t>
      </w:r>
      <w:r w:rsidR="00B17CC7">
        <w:rPr>
          <w:rFonts w:ascii="Aptos" w:hAnsi="Aptos"/>
          <w:bCs/>
        </w:rPr>
        <w:t>T</w:t>
      </w:r>
      <w:r w:rsidRPr="008B112B">
        <w:rPr>
          <w:rFonts w:ascii="Aptos" w:hAnsi="Aptos"/>
          <w:bCs/>
        </w:rPr>
        <w:t xml:space="preserve">he reckless accounting documents offence in </w:t>
      </w:r>
      <w:r w:rsidR="003750F8">
        <w:rPr>
          <w:rFonts w:ascii="Aptos" w:hAnsi="Aptos"/>
          <w:bCs/>
        </w:rPr>
        <w:t>section</w:t>
      </w:r>
      <w:r w:rsidR="003750F8" w:rsidRPr="008B112B">
        <w:rPr>
          <w:rFonts w:ascii="Aptos" w:hAnsi="Aptos"/>
          <w:bCs/>
        </w:rPr>
        <w:t xml:space="preserve"> </w:t>
      </w:r>
      <w:r w:rsidRPr="008B112B">
        <w:rPr>
          <w:rFonts w:ascii="Aptos" w:hAnsi="Aptos"/>
          <w:bCs/>
        </w:rPr>
        <w:t xml:space="preserve">490.2 attracts penalties that are approximately one-half of those applicable to the intentional offence in </w:t>
      </w:r>
      <w:r w:rsidR="003750F8">
        <w:rPr>
          <w:rFonts w:ascii="Aptos" w:hAnsi="Aptos"/>
          <w:bCs/>
        </w:rPr>
        <w:t>section</w:t>
      </w:r>
      <w:r w:rsidR="003750F8" w:rsidRPr="008B112B">
        <w:rPr>
          <w:rFonts w:ascii="Aptos" w:hAnsi="Aptos"/>
          <w:bCs/>
        </w:rPr>
        <w:t xml:space="preserve"> </w:t>
      </w:r>
      <w:r w:rsidRPr="008B112B">
        <w:rPr>
          <w:rFonts w:ascii="Aptos" w:hAnsi="Aptos"/>
          <w:bCs/>
        </w:rPr>
        <w:t>490.1.</w:t>
      </w:r>
    </w:p>
    <w:tbl>
      <w:tblPr>
        <w:tblStyle w:val="TableGrid"/>
        <w:tblW w:w="11058" w:type="dxa"/>
        <w:tblInd w:w="-431" w:type="dxa"/>
        <w:tblLook w:val="04A0" w:firstRow="1" w:lastRow="0" w:firstColumn="1" w:lastColumn="0" w:noHBand="0" w:noVBand="1"/>
      </w:tblPr>
      <w:tblGrid>
        <w:gridCol w:w="1207"/>
        <w:gridCol w:w="3047"/>
        <w:gridCol w:w="3118"/>
        <w:gridCol w:w="3686"/>
      </w:tblGrid>
      <w:tr w:rsidR="003338AE" w14:paraId="2B088F4F" w14:textId="77777777" w:rsidTr="00E7343C">
        <w:tc>
          <w:tcPr>
            <w:tcW w:w="1207" w:type="dxa"/>
            <w:shd w:val="clear" w:color="auto" w:fill="DBE5F1" w:themeFill="accent1" w:themeFillTint="33"/>
          </w:tcPr>
          <w:p w14:paraId="602485AB" w14:textId="156AA4AE" w:rsidR="003338AE" w:rsidRPr="004E6F7D" w:rsidRDefault="003338AE" w:rsidP="00C24AEC">
            <w:pPr>
              <w:spacing w:after="160" w:line="276" w:lineRule="auto"/>
              <w:jc w:val="center"/>
              <w:rPr>
                <w:rFonts w:ascii="Aptos" w:hAnsi="Aptos"/>
                <w:b/>
              </w:rPr>
            </w:pPr>
            <w:r>
              <w:rPr>
                <w:rFonts w:ascii="Aptos" w:hAnsi="Aptos"/>
                <w:b/>
              </w:rPr>
              <w:t>Division</w:t>
            </w:r>
          </w:p>
        </w:tc>
        <w:tc>
          <w:tcPr>
            <w:tcW w:w="3047" w:type="dxa"/>
            <w:shd w:val="clear" w:color="auto" w:fill="DBE5F1" w:themeFill="accent1" w:themeFillTint="33"/>
          </w:tcPr>
          <w:p w14:paraId="7428E183" w14:textId="2628A18B" w:rsidR="003338AE" w:rsidRPr="004E6F7D" w:rsidRDefault="001C0B1E" w:rsidP="00C24AEC">
            <w:pPr>
              <w:spacing w:after="160" w:line="276" w:lineRule="auto"/>
              <w:jc w:val="center"/>
              <w:rPr>
                <w:rFonts w:ascii="Aptos" w:hAnsi="Aptos"/>
                <w:b/>
              </w:rPr>
            </w:pPr>
            <w:r w:rsidRPr="001C0B1E">
              <w:rPr>
                <w:rFonts w:ascii="Aptos" w:hAnsi="Aptos"/>
                <w:b/>
                <w:bCs/>
              </w:rPr>
              <w:t>Offence</w:t>
            </w:r>
          </w:p>
        </w:tc>
        <w:tc>
          <w:tcPr>
            <w:tcW w:w="3118" w:type="dxa"/>
            <w:shd w:val="clear" w:color="auto" w:fill="DBE5F1" w:themeFill="accent1" w:themeFillTint="33"/>
          </w:tcPr>
          <w:p w14:paraId="5F604A1C" w14:textId="7069239D" w:rsidR="003338AE" w:rsidRPr="004E6F7D" w:rsidRDefault="003338AE" w:rsidP="00C24AEC">
            <w:pPr>
              <w:spacing w:after="160" w:line="276" w:lineRule="auto"/>
              <w:jc w:val="center"/>
              <w:rPr>
                <w:rFonts w:ascii="Aptos" w:hAnsi="Aptos"/>
                <w:b/>
              </w:rPr>
            </w:pPr>
            <w:r w:rsidRPr="004E6F7D">
              <w:rPr>
                <w:rFonts w:ascii="Aptos" w:hAnsi="Aptos"/>
                <w:b/>
              </w:rPr>
              <w:t>Penalty for individual</w:t>
            </w:r>
          </w:p>
        </w:tc>
        <w:tc>
          <w:tcPr>
            <w:tcW w:w="3686" w:type="dxa"/>
            <w:shd w:val="clear" w:color="auto" w:fill="DBE5F1" w:themeFill="accent1" w:themeFillTint="33"/>
          </w:tcPr>
          <w:p w14:paraId="0C080731" w14:textId="21A56146" w:rsidR="003338AE" w:rsidRPr="004E6F7D" w:rsidRDefault="003338AE" w:rsidP="00C24AEC">
            <w:pPr>
              <w:spacing w:after="160" w:line="276" w:lineRule="auto"/>
              <w:jc w:val="center"/>
              <w:rPr>
                <w:rFonts w:ascii="Aptos" w:hAnsi="Aptos"/>
                <w:b/>
              </w:rPr>
            </w:pPr>
            <w:r w:rsidRPr="004E6F7D">
              <w:rPr>
                <w:rFonts w:ascii="Aptos" w:hAnsi="Aptos"/>
                <w:b/>
              </w:rPr>
              <w:t>Penalty for body corporate</w:t>
            </w:r>
          </w:p>
        </w:tc>
      </w:tr>
      <w:tr w:rsidR="003338AE" w14:paraId="643962BB" w14:textId="77777777" w:rsidTr="00584D42">
        <w:trPr>
          <w:trHeight w:val="941"/>
        </w:trPr>
        <w:tc>
          <w:tcPr>
            <w:tcW w:w="1207" w:type="dxa"/>
          </w:tcPr>
          <w:p w14:paraId="026E9F7F" w14:textId="479812B1" w:rsidR="003338AE" w:rsidRPr="004E6F7D" w:rsidRDefault="003338AE" w:rsidP="00C24AEC">
            <w:pPr>
              <w:spacing w:after="160" w:line="276" w:lineRule="auto"/>
              <w:rPr>
                <w:rFonts w:ascii="Aptos" w:hAnsi="Aptos"/>
                <w:b/>
              </w:rPr>
            </w:pPr>
            <w:r w:rsidRPr="004E6F7D">
              <w:rPr>
                <w:rFonts w:ascii="Aptos" w:hAnsi="Aptos"/>
                <w:b/>
              </w:rPr>
              <w:t>70.2</w:t>
            </w:r>
          </w:p>
        </w:tc>
        <w:tc>
          <w:tcPr>
            <w:tcW w:w="3047" w:type="dxa"/>
          </w:tcPr>
          <w:p w14:paraId="68E97DC9" w14:textId="62330998" w:rsidR="003338AE" w:rsidRDefault="003338AE" w:rsidP="00C24AEC">
            <w:pPr>
              <w:spacing w:after="160" w:line="276" w:lineRule="auto"/>
              <w:rPr>
                <w:rFonts w:ascii="Aptos" w:hAnsi="Aptos"/>
                <w:bCs/>
              </w:rPr>
            </w:pPr>
            <w:r w:rsidRPr="003338AE">
              <w:rPr>
                <w:rFonts w:ascii="Aptos" w:hAnsi="Aptos"/>
                <w:bCs/>
              </w:rPr>
              <w:t>Bribing a foreign public official</w:t>
            </w:r>
          </w:p>
        </w:tc>
        <w:tc>
          <w:tcPr>
            <w:tcW w:w="3118" w:type="dxa"/>
          </w:tcPr>
          <w:p w14:paraId="608B8021" w14:textId="1D30AE82" w:rsidR="003338AE" w:rsidRDefault="00AE4085" w:rsidP="00C24AEC">
            <w:pPr>
              <w:spacing w:after="160" w:line="276" w:lineRule="auto"/>
              <w:rPr>
                <w:rFonts w:ascii="Aptos" w:hAnsi="Aptos"/>
                <w:bCs/>
              </w:rPr>
            </w:pPr>
            <w:r>
              <w:rPr>
                <w:rFonts w:ascii="Aptos" w:hAnsi="Aptos"/>
                <w:bCs/>
              </w:rPr>
              <w:t xml:space="preserve">Not more than </w:t>
            </w:r>
            <w:r w:rsidR="0008677C" w:rsidRPr="0008677C">
              <w:rPr>
                <w:rFonts w:ascii="Aptos" w:hAnsi="Aptos"/>
                <w:bCs/>
              </w:rPr>
              <w:t>10 years imprisonment and/or 10,000 penalty units</w:t>
            </w:r>
          </w:p>
        </w:tc>
        <w:tc>
          <w:tcPr>
            <w:tcW w:w="3686" w:type="dxa"/>
          </w:tcPr>
          <w:p w14:paraId="62BF6959" w14:textId="67A8AB53" w:rsidR="003338AE" w:rsidRDefault="0008677C" w:rsidP="00C24AEC">
            <w:pPr>
              <w:spacing w:after="160" w:line="276" w:lineRule="auto"/>
              <w:rPr>
                <w:rFonts w:ascii="Aptos" w:hAnsi="Aptos"/>
                <w:bCs/>
              </w:rPr>
            </w:pPr>
            <w:r w:rsidRPr="0008677C">
              <w:rPr>
                <w:rFonts w:ascii="Aptos" w:hAnsi="Aptos"/>
                <w:bCs/>
              </w:rPr>
              <w:t>10</w:t>
            </w:r>
            <w:r>
              <w:rPr>
                <w:rFonts w:ascii="Aptos" w:hAnsi="Aptos"/>
                <w:bCs/>
              </w:rPr>
              <w:t>0</w:t>
            </w:r>
            <w:r w:rsidRPr="0008677C">
              <w:rPr>
                <w:rFonts w:ascii="Aptos" w:hAnsi="Aptos"/>
                <w:bCs/>
              </w:rPr>
              <w:t>,000 penalty units, or 3</w:t>
            </w:r>
            <w:r>
              <w:rPr>
                <w:rFonts w:ascii="Aptos" w:hAnsi="Aptos"/>
                <w:bCs/>
              </w:rPr>
              <w:t>x</w:t>
            </w:r>
            <w:r w:rsidRPr="0008677C">
              <w:rPr>
                <w:rFonts w:ascii="Aptos" w:hAnsi="Aptos"/>
                <w:bCs/>
              </w:rPr>
              <w:t xml:space="preserve"> benefit, or 10% annual turnover (whichever is greatest)</w:t>
            </w:r>
          </w:p>
        </w:tc>
      </w:tr>
      <w:tr w:rsidR="003338AE" w14:paraId="01316CCF" w14:textId="77777777" w:rsidTr="00E7343C">
        <w:tc>
          <w:tcPr>
            <w:tcW w:w="1207" w:type="dxa"/>
          </w:tcPr>
          <w:p w14:paraId="088D9340" w14:textId="4FE6B3CC" w:rsidR="003338AE" w:rsidRPr="004E6F7D" w:rsidRDefault="003338AE" w:rsidP="00C24AEC">
            <w:pPr>
              <w:spacing w:after="160" w:line="276" w:lineRule="auto"/>
              <w:rPr>
                <w:rFonts w:ascii="Aptos" w:hAnsi="Aptos"/>
                <w:b/>
              </w:rPr>
            </w:pPr>
            <w:r w:rsidRPr="004E6F7D">
              <w:rPr>
                <w:rFonts w:ascii="Aptos" w:hAnsi="Aptos"/>
                <w:b/>
              </w:rPr>
              <w:t>70.5A</w:t>
            </w:r>
          </w:p>
        </w:tc>
        <w:tc>
          <w:tcPr>
            <w:tcW w:w="3047" w:type="dxa"/>
          </w:tcPr>
          <w:p w14:paraId="3A56C6A2" w14:textId="7B0755BD" w:rsidR="003338AE" w:rsidRDefault="003338AE" w:rsidP="00C24AEC">
            <w:pPr>
              <w:spacing w:after="160" w:line="276" w:lineRule="auto"/>
              <w:rPr>
                <w:rFonts w:ascii="Aptos" w:hAnsi="Aptos"/>
                <w:bCs/>
              </w:rPr>
            </w:pPr>
            <w:r w:rsidRPr="003338AE">
              <w:rPr>
                <w:rFonts w:ascii="Aptos" w:hAnsi="Aptos"/>
                <w:bCs/>
              </w:rPr>
              <w:t>Failing to prevent bribery of a foreign public official</w:t>
            </w:r>
          </w:p>
        </w:tc>
        <w:tc>
          <w:tcPr>
            <w:tcW w:w="3118" w:type="dxa"/>
          </w:tcPr>
          <w:p w14:paraId="2E0EFA29" w14:textId="18AA3181" w:rsidR="003338AE" w:rsidRDefault="0008677C" w:rsidP="00C24AEC">
            <w:pPr>
              <w:spacing w:after="160" w:line="276" w:lineRule="auto"/>
              <w:rPr>
                <w:rFonts w:ascii="Aptos" w:hAnsi="Aptos"/>
                <w:bCs/>
              </w:rPr>
            </w:pPr>
            <w:r>
              <w:rPr>
                <w:rFonts w:ascii="Aptos" w:hAnsi="Aptos"/>
                <w:bCs/>
              </w:rPr>
              <w:t>Corporate offence only</w:t>
            </w:r>
          </w:p>
        </w:tc>
        <w:tc>
          <w:tcPr>
            <w:tcW w:w="3686" w:type="dxa"/>
          </w:tcPr>
          <w:p w14:paraId="0F9FD169" w14:textId="7E0CF5E0" w:rsidR="003338AE" w:rsidRDefault="0008677C" w:rsidP="00C24AEC">
            <w:pPr>
              <w:spacing w:after="160" w:line="276" w:lineRule="auto"/>
              <w:rPr>
                <w:rFonts w:ascii="Aptos" w:hAnsi="Aptos"/>
                <w:bCs/>
              </w:rPr>
            </w:pPr>
            <w:r w:rsidRPr="0008677C">
              <w:rPr>
                <w:rFonts w:ascii="Aptos" w:hAnsi="Aptos"/>
                <w:bCs/>
              </w:rPr>
              <w:t>100,000 penalty units, or 3</w:t>
            </w:r>
            <w:r>
              <w:rPr>
                <w:rFonts w:ascii="Aptos" w:hAnsi="Aptos"/>
                <w:bCs/>
              </w:rPr>
              <w:t>x</w:t>
            </w:r>
            <w:r w:rsidRPr="0008677C">
              <w:rPr>
                <w:rFonts w:ascii="Aptos" w:hAnsi="Aptos"/>
                <w:bCs/>
              </w:rPr>
              <w:t xml:space="preserve"> benefit, or 10% annual turnover (whichever is greatest)</w:t>
            </w:r>
          </w:p>
        </w:tc>
      </w:tr>
      <w:tr w:rsidR="003338AE" w14:paraId="09861537" w14:textId="77777777" w:rsidTr="00584D42">
        <w:trPr>
          <w:trHeight w:val="871"/>
        </w:trPr>
        <w:tc>
          <w:tcPr>
            <w:tcW w:w="1207" w:type="dxa"/>
          </w:tcPr>
          <w:p w14:paraId="6027F57F" w14:textId="05B66DB1" w:rsidR="003338AE" w:rsidRPr="004E6F7D" w:rsidRDefault="003338AE" w:rsidP="00C24AEC">
            <w:pPr>
              <w:spacing w:after="160" w:line="276" w:lineRule="auto"/>
              <w:rPr>
                <w:rFonts w:ascii="Aptos" w:hAnsi="Aptos"/>
                <w:b/>
              </w:rPr>
            </w:pPr>
            <w:r w:rsidRPr="004E6F7D">
              <w:rPr>
                <w:rFonts w:ascii="Aptos" w:hAnsi="Aptos"/>
                <w:b/>
              </w:rPr>
              <w:t>490.1</w:t>
            </w:r>
          </w:p>
        </w:tc>
        <w:tc>
          <w:tcPr>
            <w:tcW w:w="3047" w:type="dxa"/>
          </w:tcPr>
          <w:p w14:paraId="78020118" w14:textId="36B73A99" w:rsidR="003338AE" w:rsidRDefault="003338AE" w:rsidP="00C24AEC">
            <w:pPr>
              <w:spacing w:after="160" w:line="276" w:lineRule="auto"/>
              <w:rPr>
                <w:rFonts w:ascii="Aptos" w:hAnsi="Aptos"/>
                <w:bCs/>
              </w:rPr>
            </w:pPr>
            <w:r w:rsidRPr="003338AE">
              <w:rPr>
                <w:rFonts w:ascii="Aptos" w:hAnsi="Aptos"/>
                <w:bCs/>
              </w:rPr>
              <w:t>Intentional false dealing with accounting documents</w:t>
            </w:r>
          </w:p>
        </w:tc>
        <w:tc>
          <w:tcPr>
            <w:tcW w:w="3118" w:type="dxa"/>
          </w:tcPr>
          <w:p w14:paraId="7FF0F9F7" w14:textId="4CE83343" w:rsidR="003338AE" w:rsidRDefault="00AE4085" w:rsidP="00C24AEC">
            <w:pPr>
              <w:spacing w:after="160" w:line="276" w:lineRule="auto"/>
              <w:rPr>
                <w:rFonts w:ascii="Aptos" w:hAnsi="Aptos"/>
                <w:bCs/>
              </w:rPr>
            </w:pPr>
            <w:r>
              <w:rPr>
                <w:rFonts w:ascii="Aptos" w:hAnsi="Aptos"/>
                <w:bCs/>
              </w:rPr>
              <w:t xml:space="preserve">Not more than </w:t>
            </w:r>
            <w:r w:rsidR="0008677C" w:rsidRPr="0008677C">
              <w:rPr>
                <w:rFonts w:ascii="Aptos" w:hAnsi="Aptos"/>
                <w:bCs/>
              </w:rPr>
              <w:t>10 years imprisonment and/or 10,000 penalty units</w:t>
            </w:r>
          </w:p>
        </w:tc>
        <w:tc>
          <w:tcPr>
            <w:tcW w:w="3686" w:type="dxa"/>
          </w:tcPr>
          <w:p w14:paraId="5AB2697F" w14:textId="5DC56DD0" w:rsidR="003338AE" w:rsidRDefault="0008677C" w:rsidP="00C24AEC">
            <w:pPr>
              <w:spacing w:after="160" w:line="276" w:lineRule="auto"/>
              <w:rPr>
                <w:rFonts w:ascii="Aptos" w:hAnsi="Aptos"/>
                <w:bCs/>
              </w:rPr>
            </w:pPr>
            <w:r w:rsidRPr="0008677C">
              <w:rPr>
                <w:rFonts w:ascii="Aptos" w:hAnsi="Aptos"/>
                <w:bCs/>
              </w:rPr>
              <w:t>100,000 penalty units, or 3</w:t>
            </w:r>
            <w:r>
              <w:rPr>
                <w:rFonts w:ascii="Aptos" w:hAnsi="Aptos"/>
                <w:bCs/>
              </w:rPr>
              <w:t>x</w:t>
            </w:r>
            <w:r w:rsidRPr="0008677C">
              <w:rPr>
                <w:rFonts w:ascii="Aptos" w:hAnsi="Aptos"/>
                <w:bCs/>
              </w:rPr>
              <w:t xml:space="preserve"> benefit, or 10% annual turnover (whichever is greatest)</w:t>
            </w:r>
          </w:p>
        </w:tc>
      </w:tr>
      <w:tr w:rsidR="003338AE" w14:paraId="7DA81490" w14:textId="77777777" w:rsidTr="00584D42">
        <w:trPr>
          <w:trHeight w:val="858"/>
        </w:trPr>
        <w:tc>
          <w:tcPr>
            <w:tcW w:w="1207" w:type="dxa"/>
          </w:tcPr>
          <w:p w14:paraId="77E89DEB" w14:textId="4AA23C85" w:rsidR="003338AE" w:rsidRPr="004E6F7D" w:rsidRDefault="003338AE" w:rsidP="00C24AEC">
            <w:pPr>
              <w:spacing w:after="160" w:line="276" w:lineRule="auto"/>
              <w:rPr>
                <w:rFonts w:ascii="Aptos" w:hAnsi="Aptos"/>
                <w:b/>
              </w:rPr>
            </w:pPr>
            <w:r w:rsidRPr="004E6F7D">
              <w:rPr>
                <w:rFonts w:ascii="Aptos" w:hAnsi="Aptos"/>
                <w:b/>
              </w:rPr>
              <w:t>490.2</w:t>
            </w:r>
          </w:p>
        </w:tc>
        <w:tc>
          <w:tcPr>
            <w:tcW w:w="3047" w:type="dxa"/>
          </w:tcPr>
          <w:p w14:paraId="31FF3064" w14:textId="0F701ADB" w:rsidR="003338AE" w:rsidRDefault="003338AE" w:rsidP="00C24AEC">
            <w:pPr>
              <w:spacing w:after="160" w:line="276" w:lineRule="auto"/>
              <w:rPr>
                <w:rFonts w:ascii="Aptos" w:hAnsi="Aptos"/>
                <w:bCs/>
              </w:rPr>
            </w:pPr>
            <w:r w:rsidRPr="003338AE">
              <w:rPr>
                <w:rFonts w:ascii="Aptos" w:hAnsi="Aptos"/>
                <w:bCs/>
              </w:rPr>
              <w:t>Reckless false dealing with accounting documents</w:t>
            </w:r>
          </w:p>
        </w:tc>
        <w:tc>
          <w:tcPr>
            <w:tcW w:w="3118" w:type="dxa"/>
          </w:tcPr>
          <w:p w14:paraId="25F03516" w14:textId="7F2BA9B5" w:rsidR="003338AE" w:rsidRDefault="00AE4085" w:rsidP="00C24AEC">
            <w:pPr>
              <w:spacing w:after="160" w:line="276" w:lineRule="auto"/>
              <w:rPr>
                <w:rFonts w:ascii="Aptos" w:hAnsi="Aptos"/>
                <w:bCs/>
              </w:rPr>
            </w:pPr>
            <w:r>
              <w:rPr>
                <w:rFonts w:ascii="Aptos" w:hAnsi="Aptos"/>
                <w:bCs/>
              </w:rPr>
              <w:t xml:space="preserve">Not more than </w:t>
            </w:r>
            <w:r w:rsidR="0008677C" w:rsidRPr="0008677C">
              <w:rPr>
                <w:rFonts w:ascii="Aptos" w:hAnsi="Aptos"/>
                <w:bCs/>
              </w:rPr>
              <w:t>5 years imprisonment and/or 5,000 penalty units</w:t>
            </w:r>
          </w:p>
        </w:tc>
        <w:tc>
          <w:tcPr>
            <w:tcW w:w="3686" w:type="dxa"/>
          </w:tcPr>
          <w:p w14:paraId="0B314EC8" w14:textId="1D072157" w:rsidR="003338AE" w:rsidRDefault="0008677C" w:rsidP="00C24AEC">
            <w:pPr>
              <w:spacing w:after="160" w:line="276" w:lineRule="auto"/>
              <w:rPr>
                <w:rFonts w:ascii="Aptos" w:hAnsi="Aptos"/>
                <w:bCs/>
              </w:rPr>
            </w:pPr>
            <w:r w:rsidRPr="0008677C">
              <w:rPr>
                <w:rFonts w:ascii="Aptos" w:hAnsi="Aptos"/>
                <w:bCs/>
              </w:rPr>
              <w:t>50,000 penalty units, or 1.5</w:t>
            </w:r>
            <w:r>
              <w:rPr>
                <w:rFonts w:ascii="Aptos" w:hAnsi="Aptos"/>
                <w:bCs/>
              </w:rPr>
              <w:t>x</w:t>
            </w:r>
            <w:r w:rsidRPr="0008677C">
              <w:rPr>
                <w:rFonts w:ascii="Aptos" w:hAnsi="Aptos"/>
                <w:bCs/>
              </w:rPr>
              <w:t xml:space="preserve"> benefit, or 5% annual turnover (whichever is greatest)</w:t>
            </w:r>
          </w:p>
        </w:tc>
      </w:tr>
    </w:tbl>
    <w:p w14:paraId="29A49C5C" w14:textId="587B356E" w:rsidR="007D38E4" w:rsidRPr="00215B95" w:rsidRDefault="007D38E4" w:rsidP="00C24AEC">
      <w:pPr>
        <w:keepNext/>
        <w:keepLines/>
        <w:spacing w:after="160" w:line="276" w:lineRule="auto"/>
        <w:jc w:val="both"/>
        <w:rPr>
          <w:b/>
          <w:color w:val="008080"/>
          <w:sz w:val="28"/>
          <w:szCs w:val="28"/>
        </w:rPr>
      </w:pPr>
      <w:r w:rsidRPr="00D947CF">
        <w:rPr>
          <w:rFonts w:ascii="Aptos" w:hAnsi="Aptos"/>
          <w:b/>
          <w:color w:val="008080"/>
          <w:sz w:val="28"/>
          <w:szCs w:val="28"/>
        </w:rPr>
        <w:lastRenderedPageBreak/>
        <w:t>Questions</w:t>
      </w:r>
    </w:p>
    <w:p w14:paraId="2B0F333D" w14:textId="3843F9EA" w:rsidR="007D38E4" w:rsidRDefault="002831D2" w:rsidP="00C24AEC">
      <w:pPr>
        <w:pStyle w:val="ListParagraph"/>
        <w:keepNext/>
        <w:keepLines/>
        <w:numPr>
          <w:ilvl w:val="0"/>
          <w:numId w:val="22"/>
        </w:numPr>
        <w:spacing w:before="0" w:after="160" w:line="276" w:lineRule="auto"/>
        <w:jc w:val="both"/>
        <w:rPr>
          <w:bCs/>
        </w:rPr>
      </w:pPr>
      <w:r>
        <w:rPr>
          <w:bCs/>
        </w:rPr>
        <w:t>How effective a</w:t>
      </w:r>
      <w:r w:rsidR="007D38E4" w:rsidRPr="00D947CF">
        <w:rPr>
          <w:bCs/>
        </w:rPr>
        <w:t>re offences related to foreign bribery, such as false accounting</w:t>
      </w:r>
      <w:r>
        <w:rPr>
          <w:bCs/>
        </w:rPr>
        <w:t>?</w:t>
      </w:r>
    </w:p>
    <w:p w14:paraId="3696231A" w14:textId="6D49897E" w:rsidR="00927A3B" w:rsidRPr="00F9445E" w:rsidRDefault="00215B95" w:rsidP="00C24AEC">
      <w:pPr>
        <w:pStyle w:val="ListParagraph"/>
        <w:keepNext/>
        <w:keepLines/>
        <w:numPr>
          <w:ilvl w:val="0"/>
          <w:numId w:val="22"/>
        </w:numPr>
        <w:spacing w:before="0" w:after="160" w:line="276" w:lineRule="auto"/>
        <w:jc w:val="both"/>
        <w:rPr>
          <w:bCs/>
        </w:rPr>
      </w:pPr>
      <w:r>
        <w:rPr>
          <w:bCs/>
        </w:rPr>
        <w:t xml:space="preserve">Should </w:t>
      </w:r>
      <w:r w:rsidR="008447B8">
        <w:rPr>
          <w:bCs/>
        </w:rPr>
        <w:t xml:space="preserve">the </w:t>
      </w:r>
      <w:r>
        <w:rPr>
          <w:bCs/>
        </w:rPr>
        <w:t xml:space="preserve">Division 490 </w:t>
      </w:r>
      <w:r w:rsidR="008447B8">
        <w:rPr>
          <w:bCs/>
        </w:rPr>
        <w:t xml:space="preserve">offences </w:t>
      </w:r>
      <w:r>
        <w:rPr>
          <w:bCs/>
        </w:rPr>
        <w:t xml:space="preserve">be amended to </w:t>
      </w:r>
      <w:r w:rsidR="00343C7A">
        <w:rPr>
          <w:bCs/>
        </w:rPr>
        <w:t xml:space="preserve">replace </w:t>
      </w:r>
      <w:r>
        <w:rPr>
          <w:bCs/>
        </w:rPr>
        <w:t>the requirement for the benefit to be ‘not legitimately due’</w:t>
      </w:r>
      <w:r w:rsidR="00343C7A">
        <w:rPr>
          <w:bCs/>
        </w:rPr>
        <w:t xml:space="preserve"> with the concept of ‘improper influence’, </w:t>
      </w:r>
      <w:r w:rsidR="008447B8">
        <w:rPr>
          <w:bCs/>
        </w:rPr>
        <w:t xml:space="preserve">to </w:t>
      </w:r>
      <w:r w:rsidR="00343C7A">
        <w:rPr>
          <w:bCs/>
        </w:rPr>
        <w:t>better align with section 70.2</w:t>
      </w:r>
      <w:r>
        <w:rPr>
          <w:bCs/>
        </w:rPr>
        <w:t>?</w:t>
      </w:r>
    </w:p>
    <w:p w14:paraId="012D7F62" w14:textId="07AD4389" w:rsidR="007D38E4" w:rsidRPr="00D947CF" w:rsidRDefault="007D38E4" w:rsidP="00C24AEC">
      <w:pPr>
        <w:pStyle w:val="ListParagraph"/>
        <w:numPr>
          <w:ilvl w:val="0"/>
          <w:numId w:val="22"/>
        </w:numPr>
        <w:spacing w:before="0" w:after="160" w:line="276" w:lineRule="auto"/>
        <w:jc w:val="both"/>
        <w:rPr>
          <w:bCs/>
        </w:rPr>
      </w:pPr>
      <w:r w:rsidRPr="00927A3B">
        <w:rPr>
          <w:bCs/>
        </w:rPr>
        <w:t xml:space="preserve">Are </w:t>
      </w:r>
      <w:r w:rsidRPr="00D947CF">
        <w:rPr>
          <w:bCs/>
        </w:rPr>
        <w:t xml:space="preserve">current penalties proportionate and </w:t>
      </w:r>
      <w:r w:rsidR="00B17CC7">
        <w:rPr>
          <w:bCs/>
        </w:rPr>
        <w:t>effective to deter</w:t>
      </w:r>
      <w:r w:rsidRPr="00D947CF">
        <w:rPr>
          <w:bCs/>
        </w:rPr>
        <w:t xml:space="preserve"> foreign bribery and related offences? </w:t>
      </w:r>
      <w:r w:rsidR="00343C7A">
        <w:rPr>
          <w:bCs/>
        </w:rPr>
        <w:t>If not, what would a more appropriate penalty be?</w:t>
      </w:r>
    </w:p>
    <w:p w14:paraId="203B438F" w14:textId="02A6EA7E" w:rsidR="004E6F7D" w:rsidRPr="00927A3B" w:rsidRDefault="007D38E4" w:rsidP="00C24AEC">
      <w:pPr>
        <w:pStyle w:val="ListParagraph"/>
        <w:numPr>
          <w:ilvl w:val="0"/>
          <w:numId w:val="22"/>
        </w:numPr>
        <w:spacing w:before="0" w:after="160" w:line="276" w:lineRule="auto"/>
        <w:jc w:val="both"/>
        <w:rPr>
          <w:bCs/>
        </w:rPr>
      </w:pPr>
      <w:r w:rsidRPr="00927A3B">
        <w:rPr>
          <w:bCs/>
        </w:rPr>
        <w:t xml:space="preserve">Are there additional measures (legislative or non-legislative) that are necessary or desirable to improve the operation or enforcement of </w:t>
      </w:r>
      <w:r w:rsidR="00BB5122" w:rsidRPr="00927A3B">
        <w:rPr>
          <w:bCs/>
        </w:rPr>
        <w:t xml:space="preserve">offences </w:t>
      </w:r>
      <w:r w:rsidRPr="00927A3B">
        <w:rPr>
          <w:bCs/>
        </w:rPr>
        <w:t xml:space="preserve">related </w:t>
      </w:r>
      <w:r w:rsidR="00BB5122" w:rsidRPr="00927A3B">
        <w:rPr>
          <w:bCs/>
        </w:rPr>
        <w:t>to foreign bribery?</w:t>
      </w:r>
    </w:p>
    <w:p w14:paraId="0610AF9F" w14:textId="77777777" w:rsidR="004E6F7D" w:rsidRPr="004E6F7D" w:rsidRDefault="00476069" w:rsidP="00C24AEC">
      <w:pPr>
        <w:pStyle w:val="ListParagraph"/>
        <w:numPr>
          <w:ilvl w:val="0"/>
          <w:numId w:val="12"/>
        </w:numPr>
        <w:spacing w:before="0" w:after="160" w:line="276" w:lineRule="auto"/>
        <w:outlineLvl w:val="2"/>
        <w:rPr>
          <w:rFonts w:eastAsia="Times New Roman" w:cs="Times New Roman"/>
          <w:b/>
          <w:color w:val="273747"/>
          <w:sz w:val="36"/>
          <w:szCs w:val="26"/>
        </w:rPr>
      </w:pPr>
      <w:r w:rsidRPr="004E6F7D">
        <w:rPr>
          <w:rFonts w:eastAsia="Times New Roman" w:cs="Times New Roman"/>
          <w:b/>
          <w:color w:val="273747"/>
          <w:sz w:val="36"/>
          <w:szCs w:val="26"/>
        </w:rPr>
        <w:t xml:space="preserve">Enforcement </w:t>
      </w:r>
    </w:p>
    <w:p w14:paraId="76360690" w14:textId="5BED1A81" w:rsidR="00C501AE" w:rsidRDefault="0087107A" w:rsidP="00C24AEC">
      <w:pPr>
        <w:spacing w:after="160" w:line="276" w:lineRule="auto"/>
        <w:rPr>
          <w:rFonts w:ascii="Aptos" w:hAnsi="Aptos"/>
        </w:rPr>
      </w:pPr>
      <w:r w:rsidRPr="0010081E">
        <w:rPr>
          <w:rFonts w:ascii="Aptos" w:hAnsi="Aptos"/>
        </w:rPr>
        <w:t xml:space="preserve">The </w:t>
      </w:r>
      <w:r w:rsidR="00AD7CC1">
        <w:rPr>
          <w:rFonts w:ascii="Aptos" w:hAnsi="Aptos"/>
        </w:rPr>
        <w:t>Act</w:t>
      </w:r>
      <w:r w:rsidRPr="0010081E">
        <w:rPr>
          <w:rFonts w:ascii="Aptos" w:hAnsi="Aptos"/>
        </w:rPr>
        <w:t xml:space="preserve"> sought to overcome limitations in the previous foreign bribery offenc</w:t>
      </w:r>
      <w:r w:rsidR="00C501AE">
        <w:rPr>
          <w:rFonts w:ascii="Aptos" w:hAnsi="Aptos"/>
        </w:rPr>
        <w:t>e</w:t>
      </w:r>
      <w:r w:rsidR="00431EE2">
        <w:rPr>
          <w:rFonts w:ascii="Aptos" w:hAnsi="Aptos"/>
        </w:rPr>
        <w:t>,</w:t>
      </w:r>
      <w:r w:rsidR="00C501AE">
        <w:rPr>
          <w:rFonts w:ascii="Aptos" w:hAnsi="Aptos"/>
        </w:rPr>
        <w:t xml:space="preserve"> which w</w:t>
      </w:r>
      <w:r w:rsidR="00431EE2">
        <w:rPr>
          <w:rFonts w:ascii="Aptos" w:hAnsi="Aptos"/>
        </w:rPr>
        <w:t>as</w:t>
      </w:r>
      <w:r w:rsidR="00C501AE">
        <w:rPr>
          <w:rFonts w:ascii="Aptos" w:hAnsi="Aptos"/>
        </w:rPr>
        <w:t xml:space="preserve"> overly prescriptive and difficult to use, creating barriers for law enforcement to successfully investigate and prosecute foreign bribery. </w:t>
      </w:r>
    </w:p>
    <w:p w14:paraId="1ED52AFB" w14:textId="469FB051" w:rsidR="004E6F7D" w:rsidRDefault="006A036F" w:rsidP="00C24AEC">
      <w:pPr>
        <w:spacing w:after="160" w:line="276" w:lineRule="auto"/>
        <w:rPr>
          <w:rFonts w:eastAsiaTheme="minorHAnsi" w:cstheme="minorBidi"/>
          <w:bCs/>
          <w:color w:val="000000"/>
        </w:rPr>
      </w:pPr>
      <w:r w:rsidRPr="00D947CF">
        <w:rPr>
          <w:rFonts w:ascii="Aptos" w:hAnsi="Aptos"/>
        </w:rPr>
        <w:t xml:space="preserve">Foreign bribery investigations are inherently complex. Evidence is frequently in an overseas jurisdiction, and offending </w:t>
      </w:r>
      <w:r w:rsidR="00B16DC4">
        <w:rPr>
          <w:rFonts w:ascii="Aptos" w:hAnsi="Aptos"/>
        </w:rPr>
        <w:t xml:space="preserve">may be </w:t>
      </w:r>
      <w:r w:rsidRPr="00D947CF">
        <w:rPr>
          <w:rFonts w:ascii="Aptos" w:hAnsi="Aptos"/>
        </w:rPr>
        <w:t>underpinned by structures and fraudulent transactions that are deliberately concealed in legitimate business transactions.</w:t>
      </w:r>
      <w:r w:rsidR="00771189" w:rsidRPr="00D947CF">
        <w:rPr>
          <w:rFonts w:ascii="Aptos" w:hAnsi="Aptos"/>
        </w:rPr>
        <w:t xml:space="preserve"> Australia is not </w:t>
      </w:r>
      <w:r w:rsidR="00A874EA">
        <w:rPr>
          <w:rFonts w:ascii="Aptos" w:hAnsi="Aptos"/>
        </w:rPr>
        <w:t xml:space="preserve">alone </w:t>
      </w:r>
      <w:r w:rsidR="00771189" w:rsidRPr="00D947CF">
        <w:rPr>
          <w:rFonts w:ascii="Aptos" w:hAnsi="Aptos"/>
        </w:rPr>
        <w:t>in experiencing challenges in enforcing foreign bribery</w:t>
      </w:r>
      <w:r w:rsidR="00431EE2">
        <w:rPr>
          <w:rFonts w:ascii="Aptos" w:hAnsi="Aptos"/>
        </w:rPr>
        <w:t xml:space="preserve"> offences</w:t>
      </w:r>
      <w:r w:rsidR="00771189" w:rsidRPr="00D947CF">
        <w:rPr>
          <w:rFonts w:ascii="Aptos" w:hAnsi="Aptos"/>
        </w:rPr>
        <w:t xml:space="preserve"> and works closely with international partners including as part of the </w:t>
      </w:r>
      <w:hyperlink r:id="rId29" w:history="1">
        <w:r w:rsidR="00771189" w:rsidRPr="00D947CF">
          <w:rPr>
            <w:rStyle w:val="Hyperlink"/>
            <w:rFonts w:ascii="Aptos" w:hAnsi="Aptos"/>
          </w:rPr>
          <w:t>International Anti-Corruption Coordination Centre</w:t>
        </w:r>
      </w:hyperlink>
      <w:r w:rsidR="00D700D4">
        <w:rPr>
          <w:rFonts w:ascii="Aptos" w:hAnsi="Aptos"/>
        </w:rPr>
        <w:t>. The Centre</w:t>
      </w:r>
      <w:r w:rsidR="00771189" w:rsidRPr="00D947CF">
        <w:rPr>
          <w:rFonts w:ascii="Aptos" w:hAnsi="Aptos"/>
        </w:rPr>
        <w:t xml:space="preserve"> brings together law enforcement partners to provide real-time intelligence to investigating agencies.  </w:t>
      </w:r>
    </w:p>
    <w:p w14:paraId="1D3516F1" w14:textId="2E9AD04B" w:rsidR="0010081E" w:rsidRPr="00294C14" w:rsidRDefault="0087107A" w:rsidP="00C24AEC">
      <w:pPr>
        <w:spacing w:after="160" w:line="276" w:lineRule="auto"/>
        <w:rPr>
          <w:rFonts w:ascii="Aptos" w:hAnsi="Aptos"/>
        </w:rPr>
      </w:pPr>
      <w:r>
        <w:rPr>
          <w:rFonts w:ascii="Aptos" w:hAnsi="Aptos"/>
        </w:rPr>
        <w:t xml:space="preserve">On </w:t>
      </w:r>
      <w:r w:rsidRPr="00D947CF">
        <w:rPr>
          <w:rFonts w:ascii="Aptos" w:hAnsi="Aptos"/>
        </w:rPr>
        <w:t xml:space="preserve">20 October 2025, the AFP </w:t>
      </w:r>
      <w:r>
        <w:rPr>
          <w:rFonts w:ascii="Aptos" w:hAnsi="Aptos"/>
        </w:rPr>
        <w:t xml:space="preserve">established </w:t>
      </w:r>
      <w:r w:rsidRPr="00D947CF">
        <w:rPr>
          <w:rFonts w:ascii="Aptos" w:hAnsi="Aptos"/>
        </w:rPr>
        <w:t xml:space="preserve">a dedicated multidisciplinary taskforce (known as Taskforce Solaris) focused on preventing, detecting and investigating foreign bribery and grand corruption. </w:t>
      </w:r>
      <w:r w:rsidR="00052BC1" w:rsidRPr="00052BC1">
        <w:rPr>
          <w:rFonts w:ascii="Aptos" w:hAnsi="Aptos"/>
        </w:rPr>
        <w:t xml:space="preserve">The AFP uses search warrant powers to </w:t>
      </w:r>
      <w:r w:rsidR="006B2586">
        <w:rPr>
          <w:rFonts w:ascii="Aptos" w:hAnsi="Aptos"/>
        </w:rPr>
        <w:t xml:space="preserve">seek </w:t>
      </w:r>
      <w:r w:rsidR="00052BC1" w:rsidRPr="00052BC1">
        <w:rPr>
          <w:rFonts w:ascii="Aptos" w:hAnsi="Aptos"/>
        </w:rPr>
        <w:t xml:space="preserve">evidence </w:t>
      </w:r>
      <w:r w:rsidR="006B2586">
        <w:rPr>
          <w:rFonts w:ascii="Aptos" w:hAnsi="Aptos"/>
        </w:rPr>
        <w:t>in relation to these investigations</w:t>
      </w:r>
      <w:r w:rsidR="00052BC1" w:rsidRPr="00052BC1">
        <w:rPr>
          <w:rFonts w:ascii="Aptos" w:hAnsi="Aptos"/>
        </w:rPr>
        <w:t xml:space="preserve">. </w:t>
      </w:r>
      <w:r w:rsidR="004F0686">
        <w:rPr>
          <w:rFonts w:ascii="Aptos" w:hAnsi="Aptos"/>
        </w:rPr>
        <w:t xml:space="preserve">Execution of warrants, particularly </w:t>
      </w:r>
      <w:r w:rsidR="00302999">
        <w:rPr>
          <w:rFonts w:ascii="Aptos" w:hAnsi="Aptos"/>
        </w:rPr>
        <w:t xml:space="preserve">where evidence is located in </w:t>
      </w:r>
      <w:r w:rsidR="004F0686">
        <w:rPr>
          <w:rFonts w:ascii="Aptos" w:hAnsi="Aptos"/>
        </w:rPr>
        <w:t xml:space="preserve">foreign jurisdictions, is a complex process. In order to obtain evidence located in a foreign jurisdiction, a </w:t>
      </w:r>
      <w:r w:rsidR="00302999">
        <w:rPr>
          <w:rFonts w:ascii="Aptos" w:hAnsi="Aptos"/>
        </w:rPr>
        <w:t xml:space="preserve">mutual </w:t>
      </w:r>
      <w:r w:rsidR="00052BC1" w:rsidRPr="00052BC1">
        <w:rPr>
          <w:rFonts w:ascii="Aptos" w:hAnsi="Aptos"/>
        </w:rPr>
        <w:t>legal assistance request is required</w:t>
      </w:r>
      <w:r w:rsidR="0010081E">
        <w:rPr>
          <w:rFonts w:ascii="Aptos" w:hAnsi="Aptos"/>
        </w:rPr>
        <w:t xml:space="preserve">. This can be challenging in circumstances where a </w:t>
      </w:r>
      <w:r w:rsidR="0010081E" w:rsidRPr="00294C14">
        <w:rPr>
          <w:rFonts w:ascii="Aptos" w:hAnsi="Aptos"/>
        </w:rPr>
        <w:t>corporation has multiple offices and</w:t>
      </w:r>
      <w:r w:rsidR="00E96729">
        <w:rPr>
          <w:rFonts w:ascii="Aptos" w:hAnsi="Aptos"/>
        </w:rPr>
        <w:t xml:space="preserve"> data</w:t>
      </w:r>
      <w:r w:rsidR="0010081E" w:rsidRPr="00294C14">
        <w:rPr>
          <w:rFonts w:ascii="Aptos" w:hAnsi="Aptos"/>
        </w:rPr>
        <w:t xml:space="preserve"> serve</w:t>
      </w:r>
      <w:r w:rsidR="008836DA">
        <w:rPr>
          <w:rFonts w:ascii="Aptos" w:hAnsi="Aptos"/>
        </w:rPr>
        <w:t>rs</w:t>
      </w:r>
      <w:r w:rsidR="0010081E" w:rsidRPr="00294C14">
        <w:rPr>
          <w:rFonts w:ascii="Aptos" w:hAnsi="Aptos"/>
        </w:rPr>
        <w:t xml:space="preserve"> in different jurisdictions</w:t>
      </w:r>
      <w:r w:rsidR="004F0686">
        <w:rPr>
          <w:rFonts w:ascii="Aptos" w:hAnsi="Aptos"/>
        </w:rPr>
        <w:t xml:space="preserve">, </w:t>
      </w:r>
      <w:r w:rsidR="00302999">
        <w:rPr>
          <w:rFonts w:ascii="Aptos" w:hAnsi="Aptos"/>
        </w:rPr>
        <w:t xml:space="preserve">or if </w:t>
      </w:r>
      <w:r w:rsidR="004F0686">
        <w:rPr>
          <w:rFonts w:ascii="Aptos" w:hAnsi="Aptos"/>
        </w:rPr>
        <w:t>it is unclear where specific evidence may be located</w:t>
      </w:r>
      <w:r w:rsidR="0010081E" w:rsidRPr="00294C14">
        <w:rPr>
          <w:rFonts w:ascii="Aptos" w:hAnsi="Aptos"/>
        </w:rPr>
        <w:t xml:space="preserve">. </w:t>
      </w:r>
    </w:p>
    <w:p w14:paraId="019E0C47" w14:textId="70AFF86D" w:rsidR="008952A1" w:rsidRDefault="00E7343C" w:rsidP="00C24AEC">
      <w:pPr>
        <w:spacing w:after="160" w:line="276" w:lineRule="auto"/>
        <w:rPr>
          <w:rFonts w:ascii="Aptos" w:hAnsi="Aptos"/>
        </w:rPr>
      </w:pPr>
      <w:r w:rsidRPr="00D947CF">
        <w:rPr>
          <w:rFonts w:ascii="Aptos" w:hAnsi="Aptos"/>
        </w:rPr>
        <w:t>The review provides an opportunity to consider whether the current enforcement methods and powers are effective to detect, investigate and prosecute</w:t>
      </w:r>
      <w:r>
        <w:rPr>
          <w:rFonts w:ascii="Aptos" w:hAnsi="Aptos"/>
        </w:rPr>
        <w:t xml:space="preserve"> foreign bribery</w:t>
      </w:r>
      <w:r w:rsidRPr="00D947CF">
        <w:rPr>
          <w:rFonts w:ascii="Aptos" w:hAnsi="Aptos"/>
        </w:rPr>
        <w:t xml:space="preserve"> offences.</w:t>
      </w:r>
      <w:r>
        <w:rPr>
          <w:rFonts w:ascii="Aptos" w:hAnsi="Aptos"/>
        </w:rPr>
        <w:t xml:space="preserve"> </w:t>
      </w:r>
      <w:r w:rsidR="00294C14" w:rsidRPr="00294C14">
        <w:rPr>
          <w:rFonts w:ascii="Aptos" w:hAnsi="Aptos"/>
        </w:rPr>
        <w:t xml:space="preserve">The review could consider alternative or </w:t>
      </w:r>
      <w:r w:rsidR="004A7786">
        <w:rPr>
          <w:rFonts w:ascii="Aptos" w:hAnsi="Aptos"/>
        </w:rPr>
        <w:t>additional</w:t>
      </w:r>
      <w:r w:rsidR="004A7786" w:rsidRPr="00294C14">
        <w:rPr>
          <w:rFonts w:ascii="Aptos" w:hAnsi="Aptos"/>
        </w:rPr>
        <w:t xml:space="preserve"> </w:t>
      </w:r>
      <w:r w:rsidR="00294C14" w:rsidRPr="00294C14">
        <w:rPr>
          <w:rFonts w:ascii="Aptos" w:hAnsi="Aptos"/>
        </w:rPr>
        <w:t>approaches</w:t>
      </w:r>
      <w:r w:rsidR="00302999">
        <w:rPr>
          <w:rFonts w:ascii="Aptos" w:hAnsi="Aptos"/>
        </w:rPr>
        <w:t xml:space="preserve"> to improve enforcement outcomes and more efficiently obtain evidence in foreign bribery investigations. For example, </w:t>
      </w:r>
      <w:r w:rsidR="00294C14" w:rsidRPr="00294C14">
        <w:rPr>
          <w:rFonts w:ascii="Aptos" w:hAnsi="Aptos"/>
        </w:rPr>
        <w:t>a notice to produce power, refining existing warrant processes,</w:t>
      </w:r>
      <w:r w:rsidR="008836DA">
        <w:rPr>
          <w:rFonts w:ascii="Aptos" w:hAnsi="Aptos"/>
        </w:rPr>
        <w:t xml:space="preserve"> or</w:t>
      </w:r>
      <w:r w:rsidR="00294C14" w:rsidRPr="00294C14">
        <w:rPr>
          <w:rFonts w:ascii="Aptos" w:hAnsi="Aptos"/>
        </w:rPr>
        <w:t xml:space="preserve"> improving</w:t>
      </w:r>
      <w:r w:rsidR="00221424">
        <w:rPr>
          <w:rFonts w:ascii="Aptos" w:hAnsi="Aptos"/>
        </w:rPr>
        <w:t xml:space="preserve"> process</w:t>
      </w:r>
      <w:r w:rsidR="00E96729">
        <w:rPr>
          <w:rFonts w:ascii="Aptos" w:hAnsi="Aptos"/>
        </w:rPr>
        <w:t>es</w:t>
      </w:r>
      <w:r w:rsidR="00221424">
        <w:rPr>
          <w:rFonts w:ascii="Aptos" w:hAnsi="Aptos"/>
        </w:rPr>
        <w:t xml:space="preserve"> for identifying legally</w:t>
      </w:r>
      <w:r w:rsidR="00294C14" w:rsidRPr="00294C14">
        <w:rPr>
          <w:rFonts w:ascii="Aptos" w:hAnsi="Aptos"/>
        </w:rPr>
        <w:t xml:space="preserve"> privilege</w:t>
      </w:r>
      <w:r w:rsidR="00221424">
        <w:rPr>
          <w:rFonts w:ascii="Aptos" w:hAnsi="Aptos"/>
        </w:rPr>
        <w:t>d</w:t>
      </w:r>
      <w:r w:rsidR="00294C14" w:rsidRPr="00294C14">
        <w:rPr>
          <w:rFonts w:ascii="Aptos" w:hAnsi="Aptos"/>
        </w:rPr>
        <w:t xml:space="preserve"> </w:t>
      </w:r>
      <w:r w:rsidR="00221424">
        <w:rPr>
          <w:rFonts w:ascii="Aptos" w:hAnsi="Aptos"/>
        </w:rPr>
        <w:t>information</w:t>
      </w:r>
      <w:r w:rsidR="00294C14" w:rsidRPr="00294C14">
        <w:rPr>
          <w:rFonts w:ascii="Aptos" w:hAnsi="Aptos"/>
        </w:rPr>
        <w:t>.</w:t>
      </w:r>
      <w:r w:rsidR="00294C14">
        <w:rPr>
          <w:rFonts w:ascii="Aptos" w:hAnsi="Aptos"/>
        </w:rPr>
        <w:t xml:space="preserve"> </w:t>
      </w:r>
    </w:p>
    <w:p w14:paraId="4C7B3F9C" w14:textId="4D9FAC33" w:rsidR="00F95839" w:rsidRDefault="00F95839" w:rsidP="00C24AEC">
      <w:pPr>
        <w:spacing w:after="160" w:line="276" w:lineRule="auto"/>
        <w:rPr>
          <w:rFonts w:ascii="Aptos" w:hAnsi="Aptos"/>
        </w:rPr>
      </w:pPr>
      <w:r>
        <w:rPr>
          <w:rFonts w:ascii="Aptos" w:hAnsi="Aptos"/>
        </w:rPr>
        <w:t>C</w:t>
      </w:r>
      <w:r w:rsidRPr="004166C8">
        <w:rPr>
          <w:rFonts w:ascii="Aptos" w:hAnsi="Aptos"/>
        </w:rPr>
        <w:t xml:space="preserve">onsistent with the principles in the </w:t>
      </w:r>
      <w:hyperlink r:id="rId30" w:history="1">
        <w:r w:rsidR="003750F8">
          <w:rPr>
            <w:rStyle w:val="Hyperlink"/>
            <w:rFonts w:ascii="Aptos" w:hAnsi="Aptos"/>
          </w:rPr>
          <w:t>Guide to Framing Commonwealth Offences, Infringement Notices and Enforcement Powers</w:t>
        </w:r>
      </w:hyperlink>
      <w:r w:rsidRPr="004166C8">
        <w:rPr>
          <w:rFonts w:ascii="Aptos" w:hAnsi="Aptos"/>
        </w:rPr>
        <w:t>, any new coercive power would need to be clearly justified as necessary and proportionate, and designed with appropriate safeguards, including clear thresholds for use and protections for privilege.</w:t>
      </w:r>
      <w:r w:rsidRPr="00F95839">
        <w:rPr>
          <w:rFonts w:ascii="Aptos" w:hAnsi="Aptos"/>
        </w:rPr>
        <w:t xml:space="preserve"> </w:t>
      </w:r>
    </w:p>
    <w:p w14:paraId="7D9B1881" w14:textId="77777777" w:rsidR="00AB7EC6" w:rsidRPr="00613FFA" w:rsidRDefault="00AB7EC6" w:rsidP="00C24AEC">
      <w:pPr>
        <w:keepNext/>
        <w:keepLines/>
        <w:spacing w:after="160" w:line="276" w:lineRule="auto"/>
        <w:jc w:val="both"/>
        <w:rPr>
          <w:rFonts w:ascii="Aptos" w:hAnsi="Aptos"/>
          <w:b/>
          <w:color w:val="008080"/>
          <w:sz w:val="28"/>
          <w:szCs w:val="28"/>
        </w:rPr>
      </w:pPr>
      <w:r w:rsidRPr="00D947CF">
        <w:rPr>
          <w:rFonts w:ascii="Aptos" w:hAnsi="Aptos"/>
          <w:b/>
          <w:color w:val="008080"/>
          <w:sz w:val="28"/>
          <w:szCs w:val="28"/>
        </w:rPr>
        <w:lastRenderedPageBreak/>
        <w:t>Questions</w:t>
      </w:r>
    </w:p>
    <w:p w14:paraId="6EECC9AF" w14:textId="693C68F7" w:rsidR="00AD7CC1" w:rsidRDefault="00AD7CC1" w:rsidP="00C24AEC">
      <w:pPr>
        <w:pStyle w:val="ListParagraph"/>
        <w:keepNext/>
        <w:keepLines/>
        <w:numPr>
          <w:ilvl w:val="0"/>
          <w:numId w:val="28"/>
        </w:numPr>
        <w:spacing w:before="0" w:after="160" w:line="276" w:lineRule="auto"/>
      </w:pPr>
      <w:r>
        <w:t>What are the current challenges experienced when enforcing foreign bribery offences?</w:t>
      </w:r>
    </w:p>
    <w:p w14:paraId="4D7307F7" w14:textId="78A490D0" w:rsidR="00F735DA" w:rsidRDefault="00F735DA" w:rsidP="00C24AEC">
      <w:pPr>
        <w:pStyle w:val="ListParagraph"/>
        <w:keepNext/>
        <w:keepLines/>
        <w:numPr>
          <w:ilvl w:val="0"/>
          <w:numId w:val="28"/>
        </w:numPr>
        <w:spacing w:before="0" w:after="160" w:line="276" w:lineRule="auto"/>
      </w:pPr>
      <w:r w:rsidRPr="00F735DA">
        <w:t xml:space="preserve">How could </w:t>
      </w:r>
      <w:r w:rsidR="00294C14">
        <w:t xml:space="preserve">existing </w:t>
      </w:r>
      <w:r w:rsidRPr="00F735DA">
        <w:t xml:space="preserve">enforcement powers and tools </w:t>
      </w:r>
      <w:r w:rsidR="00294C14">
        <w:t xml:space="preserve">be </w:t>
      </w:r>
      <w:r w:rsidRPr="00F735DA">
        <w:t>improved</w:t>
      </w:r>
      <w:r w:rsidR="00294C14">
        <w:t xml:space="preserve"> </w:t>
      </w:r>
      <w:r w:rsidRPr="00F735DA">
        <w:t>to overcome challenges in obtaining evidence</w:t>
      </w:r>
      <w:r w:rsidR="00294C14">
        <w:t xml:space="preserve"> when investigating foreign bribery and related offence</w:t>
      </w:r>
      <w:r w:rsidR="0051234A">
        <w:t>s</w:t>
      </w:r>
      <w:r w:rsidR="00294C14">
        <w:t>?</w:t>
      </w:r>
    </w:p>
    <w:p w14:paraId="0553D443" w14:textId="43290DF3" w:rsidR="007F32A7" w:rsidRPr="00D947CF" w:rsidRDefault="00AD7CC1" w:rsidP="00C24AEC">
      <w:pPr>
        <w:pStyle w:val="ListParagraph"/>
        <w:numPr>
          <w:ilvl w:val="0"/>
          <w:numId w:val="28"/>
        </w:numPr>
        <w:spacing w:before="0" w:after="160" w:line="276" w:lineRule="auto"/>
      </w:pPr>
      <w:r>
        <w:t xml:space="preserve">Would you support </w:t>
      </w:r>
      <w:r w:rsidR="002831D2">
        <w:t xml:space="preserve">or not support </w:t>
      </w:r>
      <w:r>
        <w:t xml:space="preserve">any alternative or </w:t>
      </w:r>
      <w:r w:rsidR="004A7786">
        <w:t>additional</w:t>
      </w:r>
      <w:r>
        <w:t xml:space="preserve"> approaches</w:t>
      </w:r>
      <w:r w:rsidR="00294C14">
        <w:t xml:space="preserve"> </w:t>
      </w:r>
      <w:r>
        <w:t xml:space="preserve">to improve enforcement outcomes? </w:t>
      </w:r>
    </w:p>
    <w:p w14:paraId="4D2AEF39" w14:textId="7C5ADEAF" w:rsidR="00D45F31" w:rsidRPr="00D947CF" w:rsidRDefault="004917E0" w:rsidP="00C24AEC">
      <w:pPr>
        <w:pStyle w:val="ListParagraph"/>
        <w:numPr>
          <w:ilvl w:val="0"/>
          <w:numId w:val="12"/>
        </w:numPr>
        <w:spacing w:before="0" w:after="160" w:line="276" w:lineRule="auto"/>
        <w:outlineLvl w:val="2"/>
        <w:rPr>
          <w:rFonts w:eastAsia="Times New Roman" w:cs="Times New Roman"/>
          <w:b/>
          <w:color w:val="273747"/>
          <w:sz w:val="36"/>
          <w:szCs w:val="26"/>
        </w:rPr>
      </w:pPr>
      <w:r>
        <w:rPr>
          <w:rFonts w:eastAsia="Times New Roman" w:cs="Times New Roman"/>
          <w:b/>
          <w:color w:val="273747"/>
          <w:sz w:val="36"/>
          <w:szCs w:val="26"/>
        </w:rPr>
        <w:t>Corporate liability: N</w:t>
      </w:r>
      <w:r w:rsidR="00D45F31" w:rsidRPr="00D947CF">
        <w:rPr>
          <w:rFonts w:eastAsia="Times New Roman" w:cs="Times New Roman"/>
          <w:b/>
          <w:color w:val="273747"/>
          <w:sz w:val="36"/>
          <w:szCs w:val="26"/>
        </w:rPr>
        <w:t>on-trial resolutions, including a Deferred Prosecution Agreement Scheme</w:t>
      </w:r>
    </w:p>
    <w:p w14:paraId="03284E67" w14:textId="16DD2A11" w:rsidR="00D45F31" w:rsidRPr="00D947CF" w:rsidRDefault="001426F1" w:rsidP="00C24AEC">
      <w:pPr>
        <w:spacing w:after="160" w:line="276" w:lineRule="auto"/>
        <w:rPr>
          <w:rFonts w:ascii="Aptos" w:hAnsi="Aptos"/>
          <w:bCs/>
        </w:rPr>
      </w:pPr>
      <w:r w:rsidRPr="00D947CF">
        <w:rPr>
          <w:rFonts w:ascii="Aptos" w:hAnsi="Aptos"/>
          <w:bCs/>
        </w:rPr>
        <w:t xml:space="preserve">The 2021 OECD recommendation for Further Combatting Bribery of Foreign Public Officials in International Business Transactions (2021 Recommendation) recommends that members consider using non-trial resolutions to resolve cases related to offences under the Anti-Bribery Convention. As </w:t>
      </w:r>
      <w:r w:rsidR="00B130C0" w:rsidRPr="00D947CF">
        <w:rPr>
          <w:rFonts w:ascii="Aptos" w:hAnsi="Aptos"/>
          <w:bCs/>
        </w:rPr>
        <w:t>per</w:t>
      </w:r>
      <w:r w:rsidRPr="00D947CF">
        <w:rPr>
          <w:rFonts w:ascii="Aptos" w:hAnsi="Aptos"/>
          <w:bCs/>
        </w:rPr>
        <w:t xml:space="preserve"> the 2021 Recommendation, non-trial resolutions refer to mechanisms developed and used to resolve matters without a full court or administrative proceeding, based on a negotiated agreement with a natural or legal person and a prosecuting or other authority.  </w:t>
      </w:r>
    </w:p>
    <w:p w14:paraId="0B88D5E8" w14:textId="2FFE0CC9" w:rsidR="001426F1" w:rsidRPr="00D947CF" w:rsidRDefault="001426F1" w:rsidP="00C24AEC">
      <w:pPr>
        <w:spacing w:after="160" w:line="276" w:lineRule="auto"/>
        <w:rPr>
          <w:rFonts w:ascii="Aptos" w:hAnsi="Aptos"/>
          <w:bCs/>
        </w:rPr>
      </w:pPr>
      <w:r w:rsidRPr="00D947CF">
        <w:rPr>
          <w:rFonts w:ascii="Aptos" w:hAnsi="Aptos"/>
          <w:bCs/>
        </w:rPr>
        <w:t>In Australia, there are two non-trial resolution guidelines that may be used</w:t>
      </w:r>
      <w:r w:rsidR="004917E0">
        <w:rPr>
          <w:rFonts w:ascii="Aptos" w:hAnsi="Aptos"/>
          <w:bCs/>
        </w:rPr>
        <w:t xml:space="preserve"> in relation to legal persons (corporations)</w:t>
      </w:r>
      <w:r w:rsidRPr="00D947CF">
        <w:rPr>
          <w:rFonts w:ascii="Aptos" w:hAnsi="Aptos"/>
          <w:bCs/>
        </w:rPr>
        <w:t xml:space="preserve"> in foreign bribery investigations and prosecutions. The </w:t>
      </w:r>
      <w:hyperlink r:id="rId31" w:history="1">
        <w:r w:rsidRPr="00D947CF">
          <w:rPr>
            <w:rStyle w:val="Hyperlink"/>
            <w:rFonts w:ascii="Aptos" w:hAnsi="Aptos"/>
            <w:bCs/>
          </w:rPr>
          <w:t>Commonwealth Director of Public Prosecutions and AFP’s Best Practice Guideline: Self-reporting of foreign bribery and related offending by co</w:t>
        </w:r>
        <w:r w:rsidR="00B96CB2">
          <w:rPr>
            <w:rStyle w:val="Hyperlink"/>
            <w:rFonts w:ascii="Aptos" w:hAnsi="Aptos"/>
            <w:bCs/>
          </w:rPr>
          <w:t>r</w:t>
        </w:r>
        <w:r w:rsidRPr="00D947CF">
          <w:rPr>
            <w:rStyle w:val="Hyperlink"/>
            <w:rFonts w:ascii="Aptos" w:hAnsi="Aptos"/>
            <w:bCs/>
          </w:rPr>
          <w:t>p</w:t>
        </w:r>
        <w:r w:rsidR="00B96CB2">
          <w:rPr>
            <w:rStyle w:val="Hyperlink"/>
            <w:rFonts w:ascii="Aptos" w:hAnsi="Aptos"/>
            <w:bCs/>
          </w:rPr>
          <w:t>o</w:t>
        </w:r>
        <w:r w:rsidRPr="00D947CF">
          <w:rPr>
            <w:rStyle w:val="Hyperlink"/>
            <w:rFonts w:ascii="Aptos" w:hAnsi="Aptos"/>
            <w:bCs/>
          </w:rPr>
          <w:t>rations</w:t>
        </w:r>
      </w:hyperlink>
      <w:r w:rsidRPr="00D947CF">
        <w:rPr>
          <w:rFonts w:ascii="Aptos" w:hAnsi="Aptos"/>
          <w:bCs/>
        </w:rPr>
        <w:t xml:space="preserve"> </w:t>
      </w:r>
      <w:r w:rsidR="007B154C" w:rsidRPr="00D947CF">
        <w:rPr>
          <w:rFonts w:ascii="Aptos" w:hAnsi="Aptos"/>
          <w:bCs/>
        </w:rPr>
        <w:t xml:space="preserve">dated </w:t>
      </w:r>
      <w:r w:rsidR="00853D51" w:rsidRPr="00D947CF">
        <w:rPr>
          <w:rFonts w:ascii="Aptos" w:hAnsi="Aptos"/>
          <w:bCs/>
        </w:rPr>
        <w:t>December 2017</w:t>
      </w:r>
      <w:r w:rsidR="007B154C" w:rsidRPr="00D947CF">
        <w:rPr>
          <w:rFonts w:ascii="Aptos" w:hAnsi="Aptos"/>
          <w:bCs/>
        </w:rPr>
        <w:t xml:space="preserve"> (CDPP and AFP self-report guideline)</w:t>
      </w:r>
      <w:r w:rsidR="00853D51" w:rsidRPr="00D947CF">
        <w:rPr>
          <w:rFonts w:ascii="Aptos" w:hAnsi="Aptos"/>
          <w:bCs/>
        </w:rPr>
        <w:t xml:space="preserve"> </w:t>
      </w:r>
      <w:r w:rsidRPr="00D947CF">
        <w:rPr>
          <w:rFonts w:ascii="Aptos" w:hAnsi="Aptos"/>
          <w:bCs/>
        </w:rPr>
        <w:t xml:space="preserve">and the </w:t>
      </w:r>
      <w:hyperlink r:id="rId32" w:history="1">
        <w:r w:rsidRPr="00D947CF">
          <w:rPr>
            <w:rStyle w:val="Hyperlink"/>
            <w:rFonts w:ascii="Aptos" w:hAnsi="Aptos"/>
            <w:bCs/>
          </w:rPr>
          <w:t>AFP’s Optimal investigation outcomes for self-reporting and cooperating corporations</w:t>
        </w:r>
      </w:hyperlink>
      <w:r w:rsidR="00853D51" w:rsidRPr="00D947CF">
        <w:rPr>
          <w:rFonts w:ascii="Aptos" w:hAnsi="Aptos"/>
          <w:bCs/>
        </w:rPr>
        <w:t xml:space="preserve"> </w:t>
      </w:r>
      <w:r w:rsidR="007B154C" w:rsidRPr="00D947CF">
        <w:rPr>
          <w:rFonts w:ascii="Aptos" w:hAnsi="Aptos"/>
          <w:bCs/>
        </w:rPr>
        <w:t>date</w:t>
      </w:r>
      <w:r w:rsidR="003750F8">
        <w:rPr>
          <w:rFonts w:ascii="Aptos" w:hAnsi="Aptos"/>
          <w:bCs/>
        </w:rPr>
        <w:t>d</w:t>
      </w:r>
      <w:r w:rsidR="007B154C" w:rsidRPr="00D947CF">
        <w:rPr>
          <w:rFonts w:ascii="Aptos" w:hAnsi="Aptos"/>
          <w:bCs/>
        </w:rPr>
        <w:t xml:space="preserve"> </w:t>
      </w:r>
      <w:r w:rsidR="00853D51" w:rsidRPr="00D947CF">
        <w:rPr>
          <w:rFonts w:ascii="Aptos" w:hAnsi="Aptos"/>
          <w:bCs/>
        </w:rPr>
        <w:t>April 2026</w:t>
      </w:r>
      <w:r w:rsidR="007B154C" w:rsidRPr="00D947CF">
        <w:rPr>
          <w:rFonts w:ascii="Aptos" w:hAnsi="Aptos"/>
          <w:bCs/>
        </w:rPr>
        <w:t xml:space="preserve"> (AFP’s optimal investigation outcomes guideline)</w:t>
      </w:r>
      <w:r w:rsidR="00853D51" w:rsidRPr="00D947CF">
        <w:rPr>
          <w:rFonts w:ascii="Aptos" w:hAnsi="Aptos"/>
          <w:bCs/>
        </w:rPr>
        <w:t xml:space="preserve">. </w:t>
      </w:r>
      <w:r w:rsidRPr="00D947CF">
        <w:rPr>
          <w:rFonts w:ascii="Aptos" w:hAnsi="Aptos"/>
          <w:bCs/>
        </w:rPr>
        <w:t xml:space="preserve"> </w:t>
      </w:r>
    </w:p>
    <w:p w14:paraId="76A27388" w14:textId="7562098F" w:rsidR="00C7223B" w:rsidRPr="00D947CF" w:rsidRDefault="00C7223B" w:rsidP="00C24AEC">
      <w:pPr>
        <w:spacing w:after="160" w:line="276" w:lineRule="auto"/>
        <w:rPr>
          <w:rFonts w:ascii="Aptos" w:hAnsi="Aptos"/>
          <w:bCs/>
        </w:rPr>
      </w:pPr>
      <w:r w:rsidRPr="00D947CF">
        <w:rPr>
          <w:rFonts w:ascii="Aptos" w:hAnsi="Aptos"/>
          <w:bCs/>
        </w:rPr>
        <w:t>Non-trial resolutions</w:t>
      </w:r>
      <w:r w:rsidR="007B154C" w:rsidRPr="00D947CF">
        <w:rPr>
          <w:rFonts w:ascii="Aptos" w:hAnsi="Aptos"/>
          <w:bCs/>
        </w:rPr>
        <w:t xml:space="preserve"> can</w:t>
      </w:r>
      <w:r w:rsidRPr="00D947CF">
        <w:rPr>
          <w:rFonts w:ascii="Aptos" w:hAnsi="Aptos"/>
          <w:bCs/>
        </w:rPr>
        <w:t xml:space="preserve"> enhance detection through self-reporting, improve long-term compliance through corporate cultural changes, improve</w:t>
      </w:r>
      <w:r w:rsidR="007B154C" w:rsidRPr="00D947CF">
        <w:rPr>
          <w:rFonts w:ascii="Aptos" w:hAnsi="Aptos"/>
          <w:bCs/>
        </w:rPr>
        <w:t xml:space="preserve"> operational </w:t>
      </w:r>
      <w:r w:rsidRPr="00D947CF">
        <w:rPr>
          <w:rFonts w:ascii="Aptos" w:hAnsi="Aptos"/>
          <w:bCs/>
        </w:rPr>
        <w:t xml:space="preserve">efficiency through securing enforcement outcomes without lengthy </w:t>
      </w:r>
      <w:r w:rsidR="007B154C" w:rsidRPr="00D947CF">
        <w:rPr>
          <w:rFonts w:ascii="Aptos" w:hAnsi="Aptos"/>
          <w:bCs/>
        </w:rPr>
        <w:t xml:space="preserve">investigation and </w:t>
      </w:r>
      <w:r w:rsidRPr="00D947CF">
        <w:rPr>
          <w:rFonts w:ascii="Aptos" w:hAnsi="Aptos"/>
          <w:bCs/>
        </w:rPr>
        <w:t xml:space="preserve">court processes and require the corporation to cooperate with associated investigations. </w:t>
      </w:r>
    </w:p>
    <w:p w14:paraId="0401918D" w14:textId="598579EE" w:rsidR="00276DB9" w:rsidRPr="004E6F7D" w:rsidRDefault="001519CF" w:rsidP="00C24AEC">
      <w:pPr>
        <w:spacing w:after="160" w:line="276" w:lineRule="auto"/>
        <w:rPr>
          <w:rFonts w:ascii="Aptos" w:hAnsi="Aptos"/>
          <w:bCs/>
        </w:rPr>
      </w:pPr>
      <w:r w:rsidRPr="004E6F7D">
        <w:rPr>
          <w:rFonts w:ascii="Aptos" w:hAnsi="Aptos"/>
          <w:bCs/>
        </w:rPr>
        <w:t>When the Act was developed and debated in Parliament, there were differing views</w:t>
      </w:r>
      <w:r w:rsidR="00853D51" w:rsidRPr="004E6F7D">
        <w:rPr>
          <w:rFonts w:ascii="Aptos" w:hAnsi="Aptos"/>
          <w:bCs/>
        </w:rPr>
        <w:t xml:space="preserve"> on whether a Deferred Prosecution Agreement (DPA) scheme should be included.</w:t>
      </w:r>
      <w:r w:rsidR="00276DB9" w:rsidRPr="004E6F7D">
        <w:rPr>
          <w:rFonts w:ascii="Aptos" w:hAnsi="Aptos"/>
          <w:bCs/>
        </w:rPr>
        <w:t xml:space="preserve"> Under a DPA, criminal proceedings against a corporation are suspended and ultimately discontinued if the corporation complies with the agreed terms and conditions of the DPA. </w:t>
      </w:r>
    </w:p>
    <w:p w14:paraId="3436D836" w14:textId="658BB09E" w:rsidR="006777BD" w:rsidRDefault="00D866DF" w:rsidP="00C24AEC">
      <w:pPr>
        <w:spacing w:after="160" w:line="276" w:lineRule="auto"/>
        <w:rPr>
          <w:rFonts w:ascii="Aptos" w:hAnsi="Aptos"/>
          <w:bCs/>
        </w:rPr>
      </w:pPr>
      <w:r w:rsidRPr="004E6F7D">
        <w:rPr>
          <w:rFonts w:ascii="Aptos" w:hAnsi="Aptos"/>
          <w:bCs/>
        </w:rPr>
        <w:t>The United Kingdom, United States and Canada have adopted DPA schemes</w:t>
      </w:r>
      <w:r w:rsidR="00276DB9" w:rsidRPr="004E6F7D">
        <w:rPr>
          <w:rFonts w:ascii="Aptos" w:hAnsi="Aptos"/>
          <w:bCs/>
        </w:rPr>
        <w:t xml:space="preserve"> and have used DPAs to secure financial penalties and corporate compliance in several major bribery cases</w:t>
      </w:r>
      <w:r w:rsidR="00227ED4" w:rsidRPr="004E6F7D">
        <w:rPr>
          <w:rFonts w:ascii="Aptos" w:hAnsi="Aptos"/>
          <w:bCs/>
        </w:rPr>
        <w:t xml:space="preserve">. </w:t>
      </w:r>
      <w:r w:rsidR="00276DB9" w:rsidRPr="004E6F7D">
        <w:rPr>
          <w:rFonts w:ascii="Aptos" w:hAnsi="Aptos"/>
          <w:bCs/>
        </w:rPr>
        <w:t>In Australia, a</w:t>
      </w:r>
      <w:r w:rsidRPr="004E6F7D">
        <w:rPr>
          <w:rFonts w:ascii="Aptos" w:hAnsi="Aptos"/>
          <w:bCs/>
        </w:rPr>
        <w:t>dvocates</w:t>
      </w:r>
      <w:r w:rsidR="00276DB9" w:rsidRPr="004E6F7D">
        <w:rPr>
          <w:rFonts w:ascii="Aptos" w:hAnsi="Aptos"/>
          <w:bCs/>
        </w:rPr>
        <w:t xml:space="preserve"> for the introduction of a DPA scheme have </w:t>
      </w:r>
      <w:r w:rsidRPr="004E6F7D">
        <w:rPr>
          <w:rFonts w:ascii="Aptos" w:hAnsi="Aptos"/>
          <w:bCs/>
        </w:rPr>
        <w:t>argue</w:t>
      </w:r>
      <w:r w:rsidR="00276DB9" w:rsidRPr="004E6F7D">
        <w:rPr>
          <w:rFonts w:ascii="Aptos" w:hAnsi="Aptos"/>
          <w:bCs/>
        </w:rPr>
        <w:t>d</w:t>
      </w:r>
      <w:r w:rsidRPr="004E6F7D">
        <w:rPr>
          <w:rFonts w:ascii="Aptos" w:hAnsi="Aptos"/>
          <w:bCs/>
        </w:rPr>
        <w:t xml:space="preserve"> that </w:t>
      </w:r>
      <w:r w:rsidR="00276DB9" w:rsidRPr="004E6F7D">
        <w:rPr>
          <w:rFonts w:ascii="Aptos" w:hAnsi="Aptos"/>
          <w:bCs/>
        </w:rPr>
        <w:t xml:space="preserve">it </w:t>
      </w:r>
      <w:r w:rsidRPr="004E6F7D">
        <w:rPr>
          <w:rFonts w:ascii="Aptos" w:hAnsi="Aptos"/>
          <w:bCs/>
        </w:rPr>
        <w:t>would encourage earlier self</w:t>
      </w:r>
      <w:r w:rsidR="00276DB9" w:rsidRPr="004E6F7D">
        <w:rPr>
          <w:rFonts w:ascii="Aptos" w:hAnsi="Aptos"/>
          <w:bCs/>
        </w:rPr>
        <w:noBreakHyphen/>
      </w:r>
      <w:r w:rsidRPr="004E6F7D">
        <w:rPr>
          <w:rFonts w:ascii="Aptos" w:hAnsi="Aptos"/>
          <w:bCs/>
        </w:rPr>
        <w:t xml:space="preserve">reporting of corporate misconduct, improve prosecutorial efficiencies, </w:t>
      </w:r>
      <w:r w:rsidR="006777BD" w:rsidRPr="004E6F7D">
        <w:rPr>
          <w:rFonts w:ascii="Aptos" w:hAnsi="Aptos"/>
          <w:bCs/>
        </w:rPr>
        <w:t xml:space="preserve">and </w:t>
      </w:r>
      <w:r w:rsidRPr="004E6F7D">
        <w:rPr>
          <w:rFonts w:ascii="Aptos" w:hAnsi="Aptos"/>
          <w:bCs/>
        </w:rPr>
        <w:t>secure greater cooperation from corporations.</w:t>
      </w:r>
      <w:r w:rsidR="006777BD" w:rsidRPr="004E6F7D">
        <w:rPr>
          <w:rFonts w:ascii="Aptos" w:hAnsi="Aptos"/>
          <w:bCs/>
        </w:rPr>
        <w:t xml:space="preserve"> This cooperation can often be vital in obtaining sufficient evidence to charge and prosecute.</w:t>
      </w:r>
      <w:r w:rsidRPr="004E6F7D">
        <w:rPr>
          <w:rFonts w:ascii="Aptos" w:hAnsi="Aptos"/>
          <w:bCs/>
        </w:rPr>
        <w:t xml:space="preserve"> However, opponents argue that a DPA </w:t>
      </w:r>
      <w:r w:rsidR="00E04EEF" w:rsidRPr="004E6F7D">
        <w:rPr>
          <w:rFonts w:ascii="Aptos" w:hAnsi="Aptos"/>
          <w:bCs/>
        </w:rPr>
        <w:t xml:space="preserve">scheme </w:t>
      </w:r>
      <w:r w:rsidRPr="004E6F7D">
        <w:rPr>
          <w:rFonts w:ascii="Aptos" w:hAnsi="Aptos"/>
          <w:bCs/>
        </w:rPr>
        <w:t xml:space="preserve">may </w:t>
      </w:r>
      <w:r w:rsidR="00E04EEF" w:rsidRPr="004E6F7D">
        <w:rPr>
          <w:rFonts w:ascii="Aptos" w:hAnsi="Aptos"/>
          <w:bCs/>
        </w:rPr>
        <w:t xml:space="preserve">allow large corporations to avoid being held accountable by </w:t>
      </w:r>
      <w:r w:rsidRPr="004E6F7D">
        <w:rPr>
          <w:rFonts w:ascii="Aptos" w:hAnsi="Aptos"/>
          <w:bCs/>
        </w:rPr>
        <w:t>“buy</w:t>
      </w:r>
      <w:r w:rsidR="00B96CB2">
        <w:rPr>
          <w:rFonts w:ascii="Aptos" w:hAnsi="Aptos"/>
          <w:bCs/>
        </w:rPr>
        <w:t>ing</w:t>
      </w:r>
      <w:r w:rsidRPr="004E6F7D">
        <w:rPr>
          <w:rFonts w:ascii="Aptos" w:hAnsi="Aptos"/>
          <w:bCs/>
        </w:rPr>
        <w:t xml:space="preserve"> their way out of trouble”, risking a perception of unequal justice </w:t>
      </w:r>
      <w:r w:rsidR="00E04EEF" w:rsidRPr="004E6F7D">
        <w:rPr>
          <w:rFonts w:ascii="Aptos" w:hAnsi="Aptos"/>
          <w:bCs/>
        </w:rPr>
        <w:t>which may</w:t>
      </w:r>
      <w:r w:rsidRPr="004E6F7D">
        <w:rPr>
          <w:rFonts w:ascii="Aptos" w:hAnsi="Aptos"/>
          <w:bCs/>
        </w:rPr>
        <w:t xml:space="preserve"> undermin</w:t>
      </w:r>
      <w:r w:rsidR="006777BD" w:rsidRPr="004E6F7D">
        <w:rPr>
          <w:rFonts w:ascii="Aptos" w:hAnsi="Aptos"/>
          <w:bCs/>
        </w:rPr>
        <w:t>e</w:t>
      </w:r>
      <w:r w:rsidRPr="004E6F7D">
        <w:rPr>
          <w:rFonts w:ascii="Aptos" w:hAnsi="Aptos"/>
          <w:bCs/>
        </w:rPr>
        <w:t xml:space="preserve"> public confidence.</w:t>
      </w:r>
      <w:r w:rsidR="00E04EEF">
        <w:rPr>
          <w:rFonts w:ascii="Aptos" w:hAnsi="Aptos"/>
          <w:bCs/>
        </w:rPr>
        <w:t xml:space="preserve"> </w:t>
      </w:r>
    </w:p>
    <w:p w14:paraId="2A8D7E36" w14:textId="7C3D7B1A" w:rsidR="00D866DF" w:rsidRPr="00AF378B" w:rsidRDefault="00B96CB2" w:rsidP="00C24AEC">
      <w:pPr>
        <w:keepNext/>
        <w:keepLines/>
        <w:spacing w:after="160" w:line="276" w:lineRule="auto"/>
        <w:rPr>
          <w:rFonts w:ascii="Aptos" w:hAnsi="Aptos"/>
          <w:bCs/>
          <w:i/>
          <w:iCs/>
        </w:rPr>
      </w:pPr>
      <w:r>
        <w:rPr>
          <w:rFonts w:ascii="Aptos" w:hAnsi="Aptos"/>
          <w:bCs/>
        </w:rPr>
        <w:lastRenderedPageBreak/>
        <w:t>T</w:t>
      </w:r>
      <w:r w:rsidR="006777BD">
        <w:rPr>
          <w:rFonts w:ascii="Aptos" w:hAnsi="Aptos"/>
          <w:bCs/>
        </w:rPr>
        <w:t xml:space="preserve">he specific operation of Australia’s criminal justice system, such as the </w:t>
      </w:r>
      <w:r w:rsidR="00444EB8">
        <w:rPr>
          <w:rFonts w:ascii="Aptos" w:hAnsi="Aptos"/>
          <w:bCs/>
        </w:rPr>
        <w:t>separation</w:t>
      </w:r>
      <w:r w:rsidR="006777BD">
        <w:rPr>
          <w:rFonts w:ascii="Aptos" w:hAnsi="Aptos"/>
          <w:bCs/>
        </w:rPr>
        <w:t xml:space="preserve"> of police and </w:t>
      </w:r>
      <w:r w:rsidR="003750F8">
        <w:rPr>
          <w:rFonts w:ascii="Aptos" w:hAnsi="Aptos"/>
          <w:bCs/>
        </w:rPr>
        <w:t>pro</w:t>
      </w:r>
      <w:r w:rsidR="00C501AE">
        <w:rPr>
          <w:rFonts w:ascii="Aptos" w:hAnsi="Aptos"/>
          <w:bCs/>
        </w:rPr>
        <w:t>secutorial</w:t>
      </w:r>
      <w:r w:rsidR="00444EB8">
        <w:rPr>
          <w:rFonts w:ascii="Aptos" w:hAnsi="Aptos"/>
          <w:bCs/>
        </w:rPr>
        <w:t xml:space="preserve"> functions (in some jurisdictions investigators and prosecutors are in the same agency)</w:t>
      </w:r>
      <w:r w:rsidR="006777BD">
        <w:rPr>
          <w:rFonts w:ascii="Aptos" w:hAnsi="Aptos"/>
          <w:bCs/>
        </w:rPr>
        <w:t xml:space="preserve">, </w:t>
      </w:r>
      <w:r>
        <w:rPr>
          <w:rFonts w:ascii="Aptos" w:hAnsi="Aptos"/>
          <w:bCs/>
        </w:rPr>
        <w:t>should be</w:t>
      </w:r>
      <w:r w:rsidR="006777BD">
        <w:rPr>
          <w:rFonts w:ascii="Aptos" w:hAnsi="Aptos"/>
          <w:bCs/>
        </w:rPr>
        <w:t xml:space="preserve"> </w:t>
      </w:r>
      <w:r>
        <w:rPr>
          <w:rFonts w:ascii="Aptos" w:hAnsi="Aptos"/>
          <w:bCs/>
        </w:rPr>
        <w:t>considered in assessing</w:t>
      </w:r>
      <w:r w:rsidR="006777BD">
        <w:rPr>
          <w:rFonts w:ascii="Aptos" w:hAnsi="Aptos"/>
          <w:bCs/>
        </w:rPr>
        <w:t xml:space="preserve"> </w:t>
      </w:r>
      <w:r w:rsidR="006E0139">
        <w:rPr>
          <w:rFonts w:ascii="Aptos" w:hAnsi="Aptos"/>
          <w:bCs/>
        </w:rPr>
        <w:t xml:space="preserve">the potential effectiveness of </w:t>
      </w:r>
      <w:r w:rsidR="006777BD">
        <w:rPr>
          <w:rFonts w:ascii="Aptos" w:hAnsi="Aptos"/>
          <w:bCs/>
        </w:rPr>
        <w:t>international DPA scheme</w:t>
      </w:r>
      <w:r w:rsidR="006E0139">
        <w:rPr>
          <w:rFonts w:ascii="Aptos" w:hAnsi="Aptos"/>
          <w:bCs/>
        </w:rPr>
        <w:t>s</w:t>
      </w:r>
      <w:r w:rsidR="006777BD">
        <w:rPr>
          <w:rFonts w:ascii="Aptos" w:hAnsi="Aptos"/>
          <w:bCs/>
        </w:rPr>
        <w:t xml:space="preserve"> in Australia. For example, DPAs are considered once an investigation is complete. </w:t>
      </w:r>
      <w:r w:rsidR="006E0139">
        <w:rPr>
          <w:rFonts w:ascii="Aptos" w:hAnsi="Aptos"/>
          <w:bCs/>
        </w:rPr>
        <w:t xml:space="preserve">As a result, they may </w:t>
      </w:r>
      <w:r w:rsidR="004E6F7D">
        <w:rPr>
          <w:rFonts w:ascii="Aptos" w:hAnsi="Aptos"/>
          <w:bCs/>
        </w:rPr>
        <w:t xml:space="preserve">be </w:t>
      </w:r>
      <w:r w:rsidR="004F3071">
        <w:rPr>
          <w:rFonts w:ascii="Aptos" w:hAnsi="Aptos"/>
          <w:bCs/>
        </w:rPr>
        <w:t xml:space="preserve">less </w:t>
      </w:r>
      <w:r w:rsidR="004E6F7D">
        <w:rPr>
          <w:rFonts w:ascii="Aptos" w:hAnsi="Aptos"/>
          <w:bCs/>
        </w:rPr>
        <w:t xml:space="preserve">effective </w:t>
      </w:r>
      <w:r w:rsidR="004F3071">
        <w:rPr>
          <w:rFonts w:ascii="Aptos" w:hAnsi="Aptos"/>
          <w:bCs/>
        </w:rPr>
        <w:t xml:space="preserve">than </w:t>
      </w:r>
      <w:r w:rsidR="00AF378B">
        <w:rPr>
          <w:rFonts w:ascii="Aptos" w:hAnsi="Aptos"/>
          <w:bCs/>
        </w:rPr>
        <w:t xml:space="preserve">other non-trial resolution approaches </w:t>
      </w:r>
      <w:r w:rsidR="004560D4">
        <w:rPr>
          <w:rFonts w:ascii="Aptos" w:hAnsi="Aptos"/>
          <w:bCs/>
        </w:rPr>
        <w:t>in incentivising</w:t>
      </w:r>
      <w:r w:rsidR="006E0139">
        <w:rPr>
          <w:rFonts w:ascii="Aptos" w:hAnsi="Aptos"/>
          <w:bCs/>
        </w:rPr>
        <w:t xml:space="preserve"> </w:t>
      </w:r>
      <w:r w:rsidR="006777BD">
        <w:rPr>
          <w:rFonts w:ascii="Aptos" w:hAnsi="Aptos"/>
          <w:bCs/>
        </w:rPr>
        <w:t xml:space="preserve">corporations </w:t>
      </w:r>
      <w:r w:rsidR="006E0139">
        <w:rPr>
          <w:rFonts w:ascii="Aptos" w:hAnsi="Aptos"/>
          <w:bCs/>
        </w:rPr>
        <w:t>to self</w:t>
      </w:r>
      <w:r w:rsidR="00AC11D1">
        <w:rPr>
          <w:rFonts w:ascii="Aptos" w:hAnsi="Aptos"/>
          <w:bCs/>
        </w:rPr>
        <w:noBreakHyphen/>
      </w:r>
      <w:r w:rsidR="006E0139">
        <w:rPr>
          <w:rFonts w:ascii="Aptos" w:hAnsi="Aptos"/>
          <w:bCs/>
        </w:rPr>
        <w:t>report or cooperat</w:t>
      </w:r>
      <w:r w:rsidR="004560D4">
        <w:rPr>
          <w:rFonts w:ascii="Aptos" w:hAnsi="Aptos"/>
          <w:bCs/>
        </w:rPr>
        <w:t>e</w:t>
      </w:r>
      <w:r w:rsidR="004F3071">
        <w:rPr>
          <w:rFonts w:ascii="Aptos" w:hAnsi="Aptos"/>
          <w:bCs/>
        </w:rPr>
        <w:t xml:space="preserve">. This is particularly the case where a </w:t>
      </w:r>
      <w:r w:rsidR="006E0139">
        <w:rPr>
          <w:rFonts w:ascii="Aptos" w:hAnsi="Aptos"/>
          <w:bCs/>
        </w:rPr>
        <w:t>corporation</w:t>
      </w:r>
      <w:r w:rsidR="004F3071">
        <w:rPr>
          <w:rFonts w:ascii="Aptos" w:hAnsi="Aptos"/>
          <w:bCs/>
        </w:rPr>
        <w:t xml:space="preserve"> believes there is </w:t>
      </w:r>
      <w:r w:rsidR="004560D4">
        <w:rPr>
          <w:rFonts w:ascii="Aptos" w:hAnsi="Aptos"/>
          <w:bCs/>
        </w:rPr>
        <w:t>in</w:t>
      </w:r>
      <w:r w:rsidR="006E0139">
        <w:rPr>
          <w:rFonts w:ascii="Aptos" w:hAnsi="Aptos"/>
          <w:bCs/>
        </w:rPr>
        <w:t xml:space="preserve">sufficient evidence to prove the offence. </w:t>
      </w:r>
    </w:p>
    <w:p w14:paraId="457230AD" w14:textId="522807F2" w:rsidR="00D866DF" w:rsidRPr="00D947CF" w:rsidRDefault="00853D51" w:rsidP="00A30B62">
      <w:pPr>
        <w:spacing w:after="160" w:line="276" w:lineRule="auto"/>
        <w:rPr>
          <w:rFonts w:ascii="Aptos" w:hAnsi="Aptos"/>
          <w:bCs/>
        </w:rPr>
      </w:pPr>
      <w:r w:rsidRPr="00D947CF">
        <w:rPr>
          <w:rFonts w:ascii="Aptos" w:hAnsi="Aptos"/>
          <w:bCs/>
        </w:rPr>
        <w:t xml:space="preserve">The review provides an opportunity to examine Australia’s </w:t>
      </w:r>
      <w:r w:rsidR="003D6586">
        <w:rPr>
          <w:rFonts w:ascii="Aptos" w:hAnsi="Aptos"/>
          <w:bCs/>
        </w:rPr>
        <w:t>existing</w:t>
      </w:r>
      <w:r w:rsidR="003D6586" w:rsidRPr="00D947CF">
        <w:rPr>
          <w:rFonts w:ascii="Aptos" w:hAnsi="Aptos"/>
          <w:bCs/>
        </w:rPr>
        <w:t xml:space="preserve"> </w:t>
      </w:r>
      <w:r w:rsidRPr="00D947CF">
        <w:rPr>
          <w:rFonts w:ascii="Aptos" w:hAnsi="Aptos"/>
          <w:bCs/>
        </w:rPr>
        <w:t>non</w:t>
      </w:r>
      <w:r w:rsidR="00B659F7" w:rsidRPr="00D947CF">
        <w:rPr>
          <w:rFonts w:ascii="Aptos" w:hAnsi="Aptos"/>
          <w:bCs/>
        </w:rPr>
        <w:noBreakHyphen/>
      </w:r>
      <w:r w:rsidRPr="00D947CF">
        <w:rPr>
          <w:rFonts w:ascii="Aptos" w:hAnsi="Aptos"/>
          <w:bCs/>
        </w:rPr>
        <w:t>trial resolution methods</w:t>
      </w:r>
      <w:r w:rsidR="004F444D">
        <w:rPr>
          <w:rFonts w:ascii="Aptos" w:hAnsi="Aptos"/>
          <w:bCs/>
        </w:rPr>
        <w:t xml:space="preserve">. The review will also </w:t>
      </w:r>
      <w:r w:rsidR="003D6586">
        <w:rPr>
          <w:rFonts w:ascii="Aptos" w:hAnsi="Aptos"/>
          <w:bCs/>
        </w:rPr>
        <w:t>consider</w:t>
      </w:r>
      <w:r w:rsidR="003D6586" w:rsidRPr="00D947CF">
        <w:rPr>
          <w:rFonts w:ascii="Aptos" w:hAnsi="Aptos"/>
          <w:bCs/>
        </w:rPr>
        <w:t xml:space="preserve"> </w:t>
      </w:r>
      <w:r w:rsidRPr="00D947CF">
        <w:rPr>
          <w:rFonts w:ascii="Aptos" w:hAnsi="Aptos"/>
          <w:bCs/>
        </w:rPr>
        <w:t xml:space="preserve">whether a DPA scheme </w:t>
      </w:r>
      <w:r w:rsidR="008C33C1" w:rsidRPr="00D947CF">
        <w:rPr>
          <w:rFonts w:ascii="Aptos" w:hAnsi="Aptos"/>
          <w:bCs/>
        </w:rPr>
        <w:t>would</w:t>
      </w:r>
      <w:r w:rsidR="003D6586">
        <w:rPr>
          <w:rFonts w:ascii="Aptos" w:hAnsi="Aptos"/>
          <w:bCs/>
        </w:rPr>
        <w:t xml:space="preserve"> improve</w:t>
      </w:r>
      <w:r w:rsidR="008C33C1" w:rsidRPr="00D947CF">
        <w:rPr>
          <w:rFonts w:ascii="Aptos" w:hAnsi="Aptos"/>
          <w:bCs/>
        </w:rPr>
        <w:t xml:space="preserve"> enforcement outcomes </w:t>
      </w:r>
      <w:r w:rsidR="003D6586">
        <w:rPr>
          <w:rFonts w:ascii="Aptos" w:hAnsi="Aptos"/>
          <w:bCs/>
        </w:rPr>
        <w:t>and help</w:t>
      </w:r>
      <w:r w:rsidR="008C33C1" w:rsidRPr="00D947CF">
        <w:rPr>
          <w:rFonts w:ascii="Aptos" w:hAnsi="Aptos"/>
          <w:bCs/>
        </w:rPr>
        <w:t xml:space="preserve"> detect, deter and prevent foreign bribery. </w:t>
      </w:r>
    </w:p>
    <w:p w14:paraId="3C548016" w14:textId="77777777" w:rsidR="00D45F31" w:rsidRPr="00D947CF" w:rsidRDefault="00D45F31" w:rsidP="00C24AEC">
      <w:pPr>
        <w:keepNext/>
        <w:keepLines/>
        <w:spacing w:after="160" w:line="276" w:lineRule="auto"/>
        <w:jc w:val="both"/>
        <w:rPr>
          <w:rFonts w:ascii="Aptos" w:hAnsi="Aptos"/>
          <w:b/>
          <w:color w:val="008080"/>
          <w:sz w:val="28"/>
          <w:szCs w:val="28"/>
        </w:rPr>
      </w:pPr>
      <w:r w:rsidRPr="00D947CF">
        <w:rPr>
          <w:rFonts w:ascii="Aptos" w:hAnsi="Aptos"/>
          <w:b/>
          <w:color w:val="008080"/>
          <w:sz w:val="28"/>
          <w:szCs w:val="28"/>
        </w:rPr>
        <w:t>Questions</w:t>
      </w:r>
    </w:p>
    <w:p w14:paraId="179B327D" w14:textId="0631915D" w:rsidR="0095798A" w:rsidRPr="007E2678" w:rsidRDefault="004560D4" w:rsidP="00A30B62">
      <w:pPr>
        <w:pStyle w:val="ListParagraph"/>
        <w:numPr>
          <w:ilvl w:val="0"/>
          <w:numId w:val="29"/>
        </w:numPr>
        <w:spacing w:before="0" w:after="160" w:line="276" w:lineRule="auto"/>
        <w:rPr>
          <w:bCs/>
        </w:rPr>
      </w:pPr>
      <w:r w:rsidRPr="007E2678">
        <w:rPr>
          <w:bCs/>
        </w:rPr>
        <w:t>In your view, h</w:t>
      </w:r>
      <w:r w:rsidR="001519CF" w:rsidRPr="00F9445E">
        <w:rPr>
          <w:bCs/>
        </w:rPr>
        <w:t xml:space="preserve">ow effective </w:t>
      </w:r>
      <w:r w:rsidRPr="007E2678">
        <w:rPr>
          <w:bCs/>
        </w:rPr>
        <w:t xml:space="preserve">is the </w:t>
      </w:r>
      <w:hyperlink r:id="rId33" w:history="1">
        <w:r w:rsidRPr="00C168C3">
          <w:rPr>
            <w:rStyle w:val="Hyperlink"/>
            <w:bCs/>
          </w:rPr>
          <w:t>CDPP and AFP self-report guideline</w:t>
        </w:r>
      </w:hyperlink>
      <w:r w:rsidR="008C33C1" w:rsidRPr="00F9445E">
        <w:rPr>
          <w:bCs/>
        </w:rPr>
        <w:t xml:space="preserve">? </w:t>
      </w:r>
      <w:r w:rsidRPr="007E2678">
        <w:rPr>
          <w:bCs/>
        </w:rPr>
        <w:t xml:space="preserve"> </w:t>
      </w:r>
    </w:p>
    <w:p w14:paraId="1B584F46" w14:textId="3BD3D075" w:rsidR="00CB71A6" w:rsidRPr="00F9445E" w:rsidRDefault="004560D4" w:rsidP="00A30B62">
      <w:pPr>
        <w:pStyle w:val="ListParagraph"/>
        <w:numPr>
          <w:ilvl w:val="0"/>
          <w:numId w:val="29"/>
        </w:numPr>
        <w:spacing w:before="0" w:after="160" w:line="276" w:lineRule="auto"/>
      </w:pPr>
      <w:r w:rsidRPr="007E2678">
        <w:rPr>
          <w:bCs/>
        </w:rPr>
        <w:t xml:space="preserve">In your view, how effective is the </w:t>
      </w:r>
      <w:hyperlink r:id="rId34" w:history="1">
        <w:r w:rsidRPr="00C168C3">
          <w:rPr>
            <w:rStyle w:val="Hyperlink"/>
            <w:bCs/>
          </w:rPr>
          <w:t>AFP’s optimal investigation outcomes guideline</w:t>
        </w:r>
      </w:hyperlink>
      <w:r w:rsidRPr="007E2678">
        <w:rPr>
          <w:bCs/>
        </w:rPr>
        <w:t>?</w:t>
      </w:r>
    </w:p>
    <w:p w14:paraId="4E0AC5F6" w14:textId="01A655A4" w:rsidR="0095798A" w:rsidRPr="00F9445E" w:rsidRDefault="001519CF" w:rsidP="00A30B62">
      <w:pPr>
        <w:pStyle w:val="ListParagraph"/>
        <w:numPr>
          <w:ilvl w:val="0"/>
          <w:numId w:val="29"/>
        </w:numPr>
        <w:spacing w:before="0" w:after="160" w:line="276" w:lineRule="auto"/>
        <w:rPr>
          <w:bCs/>
        </w:rPr>
      </w:pPr>
      <w:r w:rsidRPr="00F9445E">
        <w:rPr>
          <w:bCs/>
        </w:rPr>
        <w:t xml:space="preserve">How could the existing </w:t>
      </w:r>
      <w:r w:rsidR="0095798A" w:rsidRPr="00F9445E">
        <w:rPr>
          <w:bCs/>
        </w:rPr>
        <w:t xml:space="preserve">non-trial resolution </w:t>
      </w:r>
      <w:r w:rsidR="00C168C3">
        <w:rPr>
          <w:bCs/>
        </w:rPr>
        <w:t>mechanisms</w:t>
      </w:r>
      <w:r w:rsidR="0095798A" w:rsidRPr="00F9445E">
        <w:rPr>
          <w:bCs/>
        </w:rPr>
        <w:t xml:space="preserve"> </w:t>
      </w:r>
      <w:r w:rsidRPr="00F9445E">
        <w:rPr>
          <w:bCs/>
        </w:rPr>
        <w:t xml:space="preserve">be improved in order to better encourage </w:t>
      </w:r>
      <w:r w:rsidR="00B21B29" w:rsidRPr="00F9445E">
        <w:rPr>
          <w:bCs/>
        </w:rPr>
        <w:t>co</w:t>
      </w:r>
      <w:r w:rsidR="00B96CB2" w:rsidRPr="00F9445E">
        <w:rPr>
          <w:bCs/>
        </w:rPr>
        <w:t>r</w:t>
      </w:r>
      <w:r w:rsidR="00B21B29" w:rsidRPr="00F9445E">
        <w:rPr>
          <w:bCs/>
        </w:rPr>
        <w:t>p</w:t>
      </w:r>
      <w:r w:rsidR="00B96CB2" w:rsidRPr="00F9445E">
        <w:rPr>
          <w:bCs/>
        </w:rPr>
        <w:t>o</w:t>
      </w:r>
      <w:r w:rsidR="00B21B29" w:rsidRPr="00F9445E">
        <w:rPr>
          <w:bCs/>
        </w:rPr>
        <w:t>rations to self-report</w:t>
      </w:r>
      <w:r w:rsidR="005160DA" w:rsidRPr="00F9445E">
        <w:rPr>
          <w:bCs/>
        </w:rPr>
        <w:t>, self-disclose and cooperat</w:t>
      </w:r>
      <w:r w:rsidR="00347D81">
        <w:rPr>
          <w:bCs/>
        </w:rPr>
        <w:t>e</w:t>
      </w:r>
      <w:r w:rsidR="005160DA" w:rsidRPr="00F9445E">
        <w:rPr>
          <w:bCs/>
        </w:rPr>
        <w:t xml:space="preserve"> in investigations</w:t>
      </w:r>
      <w:r w:rsidR="00B21B29" w:rsidRPr="00F9445E">
        <w:rPr>
          <w:bCs/>
        </w:rPr>
        <w:t>?</w:t>
      </w:r>
      <w:r w:rsidR="0095798A" w:rsidRPr="00F9445E">
        <w:rPr>
          <w:bCs/>
        </w:rPr>
        <w:t xml:space="preserve"> </w:t>
      </w:r>
    </w:p>
    <w:p w14:paraId="52D1C7E9" w14:textId="685A9086" w:rsidR="0051234A" w:rsidRDefault="00B96CB2" w:rsidP="00A30B62">
      <w:pPr>
        <w:pStyle w:val="ListParagraph"/>
        <w:numPr>
          <w:ilvl w:val="0"/>
          <w:numId w:val="29"/>
        </w:numPr>
        <w:spacing w:before="0" w:after="160" w:line="276" w:lineRule="auto"/>
        <w:rPr>
          <w:bCs/>
        </w:rPr>
      </w:pPr>
      <w:r w:rsidRPr="00F9445E">
        <w:rPr>
          <w:bCs/>
        </w:rPr>
        <w:t>Should</w:t>
      </w:r>
      <w:r w:rsidR="007B154C" w:rsidRPr="00F9445E">
        <w:rPr>
          <w:bCs/>
        </w:rPr>
        <w:t xml:space="preserve"> Australia introduce a DPA scheme for foreign bribery offences?</w:t>
      </w:r>
      <w:r w:rsidR="0051234A">
        <w:rPr>
          <w:bCs/>
        </w:rPr>
        <w:t xml:space="preserve"> </w:t>
      </w:r>
      <w:r w:rsidR="009775E7">
        <w:rPr>
          <w:bCs/>
        </w:rPr>
        <w:t xml:space="preserve">Please provide details on any benefits, risks or concerns to support your response.  </w:t>
      </w:r>
    </w:p>
    <w:p w14:paraId="7A9A40B5" w14:textId="04ED6236" w:rsidR="00B96CB2" w:rsidRPr="00F9445E" w:rsidRDefault="009775E7" w:rsidP="00A30B62">
      <w:pPr>
        <w:pStyle w:val="ListParagraph"/>
        <w:numPr>
          <w:ilvl w:val="0"/>
          <w:numId w:val="29"/>
        </w:numPr>
        <w:spacing w:before="0" w:after="160" w:line="276" w:lineRule="auto"/>
        <w:rPr>
          <w:bCs/>
        </w:rPr>
      </w:pPr>
      <w:r>
        <w:rPr>
          <w:bCs/>
        </w:rPr>
        <w:t>If Australia were to introduce a DPA scheme for foreign bribery offences:</w:t>
      </w:r>
    </w:p>
    <w:p w14:paraId="6CB4E3AC" w14:textId="37C18ED6" w:rsidR="007B154C" w:rsidRPr="0051234A" w:rsidRDefault="005E4C04" w:rsidP="00A30B62">
      <w:pPr>
        <w:pStyle w:val="ListParagraph"/>
        <w:numPr>
          <w:ilvl w:val="1"/>
          <w:numId w:val="29"/>
        </w:numPr>
        <w:spacing w:before="0" w:after="160" w:line="276" w:lineRule="auto"/>
      </w:pPr>
      <w:r>
        <w:t>How should it operate? What should be its key features?</w:t>
      </w:r>
    </w:p>
    <w:p w14:paraId="76B8AB55" w14:textId="2F5E1AF6" w:rsidR="0051234A" w:rsidRPr="00F9445E" w:rsidRDefault="0051234A" w:rsidP="00A30B62">
      <w:pPr>
        <w:pStyle w:val="ListParagraph"/>
        <w:numPr>
          <w:ilvl w:val="1"/>
          <w:numId w:val="29"/>
        </w:numPr>
        <w:spacing w:before="0" w:after="160" w:line="276" w:lineRule="auto"/>
      </w:pPr>
      <w:r>
        <w:rPr>
          <w:bCs/>
        </w:rPr>
        <w:t xml:space="preserve">What </w:t>
      </w:r>
      <w:r w:rsidR="005E4C04">
        <w:rPr>
          <w:bCs/>
        </w:rPr>
        <w:t xml:space="preserve">would be essential components or conditions of a DPA scheme to incentivise corporations to self-report, self-disclose and cooperate in investigations? </w:t>
      </w:r>
      <w:r>
        <w:rPr>
          <w:bCs/>
        </w:rPr>
        <w:t xml:space="preserve"> </w:t>
      </w:r>
    </w:p>
    <w:p w14:paraId="784E054F" w14:textId="150023F5" w:rsidR="00511165" w:rsidRPr="00D947CF" w:rsidRDefault="00511165" w:rsidP="00C24AEC">
      <w:pPr>
        <w:pStyle w:val="Heading2"/>
        <w:spacing w:before="0" w:after="160" w:line="276" w:lineRule="auto"/>
        <w:rPr>
          <w:rFonts w:ascii="Aptos" w:hAnsi="Aptos"/>
        </w:rPr>
      </w:pPr>
      <w:r w:rsidRPr="00D947CF">
        <w:rPr>
          <w:rFonts w:ascii="Aptos" w:hAnsi="Aptos"/>
        </w:rPr>
        <w:t>Further information</w:t>
      </w:r>
    </w:p>
    <w:p w14:paraId="642E940B" w14:textId="77777777" w:rsidR="00511165" w:rsidRPr="00D947CF" w:rsidRDefault="00511165" w:rsidP="00C24AEC">
      <w:pPr>
        <w:spacing w:after="160" w:line="276" w:lineRule="auto"/>
        <w:rPr>
          <w:rFonts w:ascii="Aptos" w:hAnsi="Aptos"/>
        </w:rPr>
      </w:pPr>
      <w:r w:rsidRPr="00D947CF">
        <w:rPr>
          <w:rFonts w:ascii="Aptos" w:hAnsi="Aptos"/>
        </w:rPr>
        <w:t>Other relevant information that may assist in providing feedback can be found here:</w:t>
      </w:r>
    </w:p>
    <w:p w14:paraId="2018FF7E" w14:textId="29FB17CF" w:rsidR="00721F75" w:rsidRPr="00D947CF" w:rsidRDefault="00721F75" w:rsidP="00C24AEC">
      <w:pPr>
        <w:pStyle w:val="ListParagraph"/>
        <w:numPr>
          <w:ilvl w:val="0"/>
          <w:numId w:val="16"/>
        </w:numPr>
        <w:spacing w:before="0" w:after="160" w:line="276" w:lineRule="auto"/>
        <w:rPr>
          <w:rFonts w:eastAsia="Times New Roman" w:cs="Segoe UI"/>
          <w:lang w:eastAsia="en-AU"/>
        </w:rPr>
      </w:pPr>
      <w:r w:rsidRPr="00D947CF">
        <w:rPr>
          <w:rFonts w:eastAsia="Times New Roman" w:cs="Segoe UI"/>
          <w:lang w:eastAsia="en-AU"/>
        </w:rPr>
        <w:t xml:space="preserve">About Australia’s foreign bribery offences (Criminal Code): </w:t>
      </w:r>
      <w:hyperlink r:id="rId35" w:history="1">
        <w:r w:rsidRPr="00D947CF">
          <w:rPr>
            <w:rStyle w:val="Hyperlink"/>
            <w:rFonts w:eastAsia="Times New Roman" w:cs="Segoe UI"/>
            <w:lang w:eastAsia="en-AU"/>
          </w:rPr>
          <w:t>https://www.ag.gov.au/crime/foreign-bribery</w:t>
        </w:r>
      </w:hyperlink>
      <w:r w:rsidRPr="00D947CF">
        <w:rPr>
          <w:rFonts w:eastAsia="Times New Roman" w:cs="Segoe UI"/>
          <w:lang w:eastAsia="en-AU"/>
        </w:rPr>
        <w:t xml:space="preserve"> </w:t>
      </w:r>
    </w:p>
    <w:p w14:paraId="7A0E56E4" w14:textId="5A8B12DB" w:rsidR="00721F75" w:rsidRPr="00D947CF" w:rsidRDefault="00721F75" w:rsidP="00C24AEC">
      <w:pPr>
        <w:pStyle w:val="ListParagraph"/>
        <w:numPr>
          <w:ilvl w:val="0"/>
          <w:numId w:val="16"/>
        </w:numPr>
        <w:spacing w:before="0" w:after="160" w:line="276" w:lineRule="auto"/>
        <w:rPr>
          <w:rFonts w:eastAsia="Times New Roman" w:cs="Segoe UI"/>
          <w:lang w:eastAsia="en-AU"/>
        </w:rPr>
      </w:pPr>
      <w:r w:rsidRPr="00D947CF">
        <w:rPr>
          <w:rFonts w:eastAsia="Times New Roman" w:cs="Segoe UI"/>
          <w:lang w:eastAsia="en-AU"/>
        </w:rPr>
        <w:t xml:space="preserve">Crimes Legislation Amendment (Combatting Foreign Bribery) Act 2024: </w:t>
      </w:r>
      <w:hyperlink r:id="rId36" w:history="1">
        <w:r w:rsidRPr="00D947CF">
          <w:rPr>
            <w:rStyle w:val="Hyperlink"/>
            <w:rFonts w:eastAsia="Times New Roman" w:cs="Segoe UI"/>
            <w:lang w:eastAsia="en-AU"/>
          </w:rPr>
          <w:t>https://www.legislation.gov.au/C2024A00005</w:t>
        </w:r>
      </w:hyperlink>
      <w:r w:rsidRPr="00D947CF">
        <w:rPr>
          <w:rFonts w:eastAsia="Times New Roman" w:cs="Segoe UI"/>
          <w:lang w:eastAsia="en-AU"/>
        </w:rPr>
        <w:t xml:space="preserve"> </w:t>
      </w:r>
    </w:p>
    <w:p w14:paraId="13286C08" w14:textId="1F44BC1E" w:rsidR="00721F75" w:rsidRPr="00D947CF" w:rsidRDefault="00721F75" w:rsidP="00C24AEC">
      <w:pPr>
        <w:pStyle w:val="ListParagraph"/>
        <w:numPr>
          <w:ilvl w:val="0"/>
          <w:numId w:val="16"/>
        </w:numPr>
        <w:spacing w:before="0" w:after="160" w:line="276" w:lineRule="auto"/>
        <w:rPr>
          <w:rFonts w:eastAsia="Times New Roman" w:cs="Segoe UI"/>
          <w:lang w:eastAsia="en-AU"/>
        </w:rPr>
      </w:pPr>
      <w:r w:rsidRPr="00D947CF">
        <w:rPr>
          <w:rFonts w:eastAsia="Times New Roman" w:cs="Segoe UI"/>
          <w:lang w:eastAsia="en-AU"/>
        </w:rPr>
        <w:t xml:space="preserve">OECD Convention on Combating Bribery of Foreign Public Officials in International Business Transactions: </w:t>
      </w:r>
      <w:hyperlink r:id="rId37" w:history="1">
        <w:r w:rsidRPr="00D947CF">
          <w:rPr>
            <w:rStyle w:val="Hyperlink"/>
            <w:rFonts w:eastAsia="Times New Roman" w:cs="Segoe UI"/>
            <w:lang w:eastAsia="en-AU"/>
          </w:rPr>
          <w:t>https://www.oecd.org/corruption/oecdantibriberyconvention.htm</w:t>
        </w:r>
      </w:hyperlink>
      <w:r w:rsidRPr="00D947CF">
        <w:rPr>
          <w:rFonts w:eastAsia="Times New Roman" w:cs="Segoe UI"/>
          <w:lang w:eastAsia="en-AU"/>
        </w:rPr>
        <w:t xml:space="preserve"> </w:t>
      </w:r>
    </w:p>
    <w:p w14:paraId="56C07623" w14:textId="4B596794" w:rsidR="00853D51" w:rsidRPr="00D947CF" w:rsidRDefault="00853D51" w:rsidP="00C24AEC">
      <w:pPr>
        <w:pStyle w:val="ListParagraph"/>
        <w:numPr>
          <w:ilvl w:val="0"/>
          <w:numId w:val="16"/>
        </w:numPr>
        <w:spacing w:before="0" w:after="160" w:line="276" w:lineRule="auto"/>
        <w:rPr>
          <w:rFonts w:eastAsia="Times New Roman" w:cs="Segoe UI"/>
          <w:lang w:eastAsia="en-AU"/>
        </w:rPr>
      </w:pPr>
      <w:r w:rsidRPr="00D947CF">
        <w:rPr>
          <w:rFonts w:eastAsia="Times New Roman" w:cs="Segoe UI"/>
          <w:lang w:eastAsia="en-AU"/>
        </w:rPr>
        <w:t xml:space="preserve">2021 OECD </w:t>
      </w:r>
      <w:r w:rsidRPr="00D947CF">
        <w:rPr>
          <w:bCs/>
        </w:rPr>
        <w:t xml:space="preserve">recommendation for Further Combatting Bribery of Foreign Public Officials in International Business Transactions: </w:t>
      </w:r>
      <w:hyperlink r:id="rId38" w:history="1">
        <w:r w:rsidRPr="00D947CF">
          <w:rPr>
            <w:rStyle w:val="Hyperlink"/>
            <w:bCs/>
          </w:rPr>
          <w:t>OECD Legal Instruments</w:t>
        </w:r>
      </w:hyperlink>
    </w:p>
    <w:p w14:paraId="761557A6" w14:textId="2B1FF0F7" w:rsidR="00721F75" w:rsidRPr="00D947CF" w:rsidRDefault="00721F75" w:rsidP="00C24AEC">
      <w:pPr>
        <w:pStyle w:val="ListParagraph"/>
        <w:numPr>
          <w:ilvl w:val="0"/>
          <w:numId w:val="16"/>
        </w:numPr>
        <w:spacing w:before="0" w:after="160" w:line="276" w:lineRule="auto"/>
        <w:rPr>
          <w:rFonts w:eastAsia="Times New Roman" w:cs="Segoe UI"/>
          <w:lang w:eastAsia="en-AU"/>
        </w:rPr>
      </w:pPr>
      <w:r w:rsidRPr="00D947CF">
        <w:rPr>
          <w:rFonts w:eastAsia="Times New Roman" w:cs="Segoe UI"/>
          <w:lang w:eastAsia="en-AU"/>
        </w:rPr>
        <w:t>Guidance on adequate procedures to prevent foreign bribery:</w:t>
      </w:r>
      <w:r w:rsidR="00EB50C4" w:rsidRPr="00D947CF">
        <w:rPr>
          <w:rFonts w:eastAsia="Times New Roman" w:cs="Segoe UI"/>
          <w:lang w:eastAsia="en-AU"/>
        </w:rPr>
        <w:t xml:space="preserve"> </w:t>
      </w:r>
      <w:hyperlink r:id="rId39" w:history="1">
        <w:r w:rsidR="00EB50C4" w:rsidRPr="00D947CF">
          <w:rPr>
            <w:rStyle w:val="Hyperlink"/>
            <w:rFonts w:eastAsia="Times New Roman" w:cs="Segoe UI"/>
            <w:lang w:eastAsia="en-AU"/>
          </w:rPr>
          <w:t>Guidance on adequate procedures to prevent the commission of foreign bribery | Attorney-General's Department</w:t>
        </w:r>
      </w:hyperlink>
    </w:p>
    <w:p w14:paraId="04B03E2D" w14:textId="623A0E8F" w:rsidR="00511165" w:rsidRPr="008F10D8" w:rsidRDefault="00511165" w:rsidP="005E4C04">
      <w:pPr>
        <w:pStyle w:val="ListParagraph"/>
        <w:numPr>
          <w:ilvl w:val="0"/>
          <w:numId w:val="16"/>
        </w:numPr>
        <w:spacing w:before="0" w:after="160" w:line="276" w:lineRule="auto"/>
        <w:ind w:left="714" w:hanging="357"/>
      </w:pPr>
      <w:r w:rsidRPr="00D947CF">
        <w:t xml:space="preserve">About privacy: </w:t>
      </w:r>
      <w:hyperlink r:id="rId40" w:history="1">
        <w:r w:rsidRPr="00D947CF">
          <w:rPr>
            <w:rStyle w:val="Hyperlink"/>
          </w:rPr>
          <w:t>https://www.ag.gov.au/rights-and-protections/privacy</w:t>
        </w:r>
      </w:hyperlink>
    </w:p>
    <w:sectPr w:rsidR="00511165" w:rsidRPr="008F10D8" w:rsidSect="00151A0A">
      <w:footerReference w:type="default" r:id="rId41"/>
      <w:type w:val="continuous"/>
      <w:pgSz w:w="12240" w:h="15840"/>
      <w:pgMar w:top="532" w:right="964" w:bottom="964" w:left="964" w:header="142"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E91083" w14:textId="77777777" w:rsidR="002A391C" w:rsidRDefault="002A391C" w:rsidP="006150CB">
      <w:r>
        <w:separator/>
      </w:r>
    </w:p>
  </w:endnote>
  <w:endnote w:type="continuationSeparator" w:id="0">
    <w:p w14:paraId="524194E9" w14:textId="77777777" w:rsidR="002A391C" w:rsidRDefault="002A391C" w:rsidP="006150C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panose1 w:val="020B0004020202020204"/>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FEA6A" w14:textId="1A7A7388" w:rsidR="005D2252" w:rsidRDefault="005D2252">
    <w:pPr>
      <w:pStyle w:val="Footer"/>
    </w:pPr>
    <w:r>
      <w:rPr>
        <w:noProof/>
        <w:w w:val="100"/>
      </w:rPr>
      <mc:AlternateContent>
        <mc:Choice Requires="wps">
          <w:drawing>
            <wp:anchor distT="0" distB="0" distL="0" distR="0" simplePos="0" relativeHeight="251662336" behindDoc="0" locked="0" layoutInCell="1" allowOverlap="1" wp14:anchorId="66AEE71F" wp14:editId="09592775">
              <wp:simplePos x="635" y="635"/>
              <wp:positionH relativeFrom="page">
                <wp:align>center</wp:align>
              </wp:positionH>
              <wp:positionV relativeFrom="page">
                <wp:align>bottom</wp:align>
              </wp:positionV>
              <wp:extent cx="653415" cy="404495"/>
              <wp:effectExtent l="0" t="0" r="13335" b="0"/>
              <wp:wrapNone/>
              <wp:docPr id="289754820"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355D156E" w14:textId="4F0BF18E"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6AEE71F" id="_x0000_t202" coordsize="21600,21600" o:spt="202" path="m,l,21600r21600,l21600,xe">
              <v:stroke joinstyle="miter"/>
              <v:path gradientshapeok="t" o:connecttype="rect"/>
            </v:shapetype>
            <v:shape id="Text Box 5" o:spid="_x0000_s1028" type="#_x0000_t202" alt="OFFICIAL" style="position:absolute;margin-left:0;margin-top:0;width:51.45pt;height:31.85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oUTVDwIAABwEAAAOAAAAZHJzL2Uyb0RvYy54bWysU8Fu2zAMvQ/YPwi6L3aypFiNOEXWIsOA&#10;oC2QDj3LshQbkERBUmJnXz9KjpOu22nYRaZJ6pF8fFre9VqRo3C+BVPS6SSnRBgOdWv2Jf3xsvn0&#10;hRIfmKmZAiNKehKe3q0+flh2thAzaEDVwhEEMb7obEmbEGyRZZ43QjM/ASsMBiU4zQL+un1WO9Yh&#10;ulbZLM9vsg5cbR1w4T16H4YgXSV8KQUPT1J6EYgqKfYW0unSWcUzWy1ZsXfMNi0/t8H+oQvNWoNF&#10;L1APLDBycO0fULrlDjzIMOGgM5Cy5SLNgNNM83fT7BpmRZoFyfH2QpP/f7D88bizz46E/iv0uMBI&#10;SGd94dEZ5+ml0/GLnRKMI4WnC22iD4Sj82bxeT5dUMIxNM/n89tFRMmul63z4ZsATaJRUodbSWSx&#10;49aHIXVMibUMbFql0maU+c2BmNGTXTuMVuirnrR1SWdj9xXUJxzKwbBvb/mmxdJb5sMzc7hgnANF&#10;G57wkAq6ksLZoqQB9/Nv/piPvGOUkg4FU1KDiqZEfTe4j6it0XCjUSVjepsvcoybg74HlOEUX4Tl&#10;yUSvC2o0pQP9inJex0IYYoZjuZJWo3kfBuXic+BivU5JKCPLwtbsLI/Qka7I5Uv/ypw9Ex5wU48w&#10;qokV73gfcuNNb9eHgOynpURqByLPjKME01rPzyVq/O1/yro+6tUvAAAA//8DAFBLAwQUAAYACAAA&#10;ACEAWdRJr9sAAAAEAQAADwAAAGRycy9kb3ducmV2LnhtbEyPwW7CMBBE75X4B2sr9VacJipt0zgI&#10;IfVEVQnopbfFXpK08TqKHQh/X8MFLiuNZjTztpiPthUH6n3jWMHTNAFBrJ1puFLwvf14fAXhA7LB&#10;1jEpOJGHeTm5KzA37shrOmxCJWIJ+xwV1CF0uZRe12TRT11HHL296y2GKPtKmh6Psdy2Mk2SmbTY&#10;cFyosaNlTfpvM1gFz+vwOXzxNvsZ09PvqlvqbL/SSj3cj4t3EIHGcA3DGT+iQxmZdm5g40WrID4S&#10;LvfsJekbiJ2CWfYCsizkLXz5DwAA//8DAFBLAQItABQABgAIAAAAIQC2gziS/gAAAOEBAAATAAAA&#10;AAAAAAAAAAAAAAAAAABbQ29udGVudF9UeXBlc10ueG1sUEsBAi0AFAAGAAgAAAAhADj9If/WAAAA&#10;lAEAAAsAAAAAAAAAAAAAAAAALwEAAF9yZWxzLy5yZWxzUEsBAi0AFAAGAAgAAAAhAF6hRNUPAgAA&#10;HAQAAA4AAAAAAAAAAAAAAAAALgIAAGRycy9lMm9Eb2MueG1sUEsBAi0AFAAGAAgAAAAhAFnUSa/b&#10;AAAABAEAAA8AAAAAAAAAAAAAAAAAaQQAAGRycy9kb3ducmV2LnhtbFBLBQYAAAAABAAEAPMAAABx&#10;BQAAAAA=&#10;" filled="f" stroked="f">
              <v:textbox style="mso-fit-shape-to-text:t" inset="0,0,0,15pt">
                <w:txbxContent>
                  <w:p w14:paraId="355D156E" w14:textId="4F0BF18E"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6EB084" w14:textId="33AC1D81" w:rsidR="006150CB" w:rsidRPr="00453257" w:rsidRDefault="005D2252" w:rsidP="00394664">
    <w:pPr>
      <w:pStyle w:val="Footer"/>
      <w:ind w:left="-284"/>
    </w:pPr>
    <w:r>
      <w:rPr>
        <w:noProof/>
        <w:w w:val="100"/>
        <w:lang w:eastAsia="en-AU"/>
      </w:rPr>
      <mc:AlternateContent>
        <mc:Choice Requires="wps">
          <w:drawing>
            <wp:anchor distT="0" distB="0" distL="0" distR="0" simplePos="0" relativeHeight="251663360" behindDoc="0" locked="0" layoutInCell="1" allowOverlap="1" wp14:anchorId="6CF4A57E" wp14:editId="035D8C4D">
              <wp:simplePos x="609600" y="9540240"/>
              <wp:positionH relativeFrom="page">
                <wp:align>center</wp:align>
              </wp:positionH>
              <wp:positionV relativeFrom="page">
                <wp:align>bottom</wp:align>
              </wp:positionV>
              <wp:extent cx="653415" cy="404495"/>
              <wp:effectExtent l="0" t="0" r="13335" b="0"/>
              <wp:wrapNone/>
              <wp:docPr id="414869142"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5E6830B7" w14:textId="10832B1C" w:rsidR="005D2252" w:rsidRPr="005D2252" w:rsidRDefault="005D2252" w:rsidP="005D2252">
                          <w:pPr>
                            <w:rPr>
                              <w:rFonts w:ascii="Aptos" w:eastAsia="Aptos" w:hAnsi="Aptos" w:cs="Aptos"/>
                              <w:noProof/>
                              <w:color w:val="FF0000"/>
                              <w:sz w:val="24"/>
                              <w:szCs w:val="24"/>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CF4A57E" id="_x0000_t202" coordsize="21600,21600" o:spt="202" path="m,l,21600r21600,l21600,xe">
              <v:stroke joinstyle="miter"/>
              <v:path gradientshapeok="t" o:connecttype="rect"/>
            </v:shapetype>
            <v:shape id="Text Box 6" o:spid="_x0000_s1029" type="#_x0000_t202" alt="OFFICIAL" style="position:absolute;left:0;text-align:left;margin-left:0;margin-top:0;width:51.45pt;height:31.8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vboDwIAABwEAAAOAAAAZHJzL2Uyb0RvYy54bWysU8Fu2zAMvQ/YPwi6L3bapFiNOEXWIsOA&#10;oC2QDj0rshQbkEWBUmJnXz9Kjput22nYRaZJ6pF8fFrc9a1hR4W+AVvy6STnTFkJVWP3Jf/+sv70&#10;mTMfhK2EAatKflKe3y0/flh0rlBXUIOpFDICsb7oXMnrEFyRZV7WqhV+Ak5ZCmrAVgT6xX1WoegI&#10;vTXZVZ7fZB1g5RCk8p68D0OQLxO+1kqGJ629CsyUnHoL6cR07uKZLRei2KNwdSPPbYh/6KIVjaWi&#10;b1APIgh2wOYPqLaRCB50mEhoM9C6kSrNQNNM83fTbGvhVJqFyPHujSb//2Dl43HrnpGF/gv0tMBI&#10;SOd84ckZ5+k1tvFLnTKKE4WnN9pUH5gk5838ejadcyYpNMtns9t5RMkulx368FVBy6JRcqStJLLE&#10;cePDkDqmxFoW1o0xaTPG/uYgzOjJLh1GK/S7njVVya/H7ndQnWgohGHf3sl1Q6U3wodngbRgmoNE&#10;G57o0Aa6ksPZ4qwG/PE3f8wn3inKWUeCKbklRXNmvlnaR9TWaOBo7JIxvc3nOcXtob0HkuGUXoST&#10;ySQvBjOaGqF9JTmvYiEKCSupXMl3o3kfBuXSc5BqtUpJJCMnwsZunYzQka7I5Uv/KtCdCQ+0qUcY&#10;1SSKd7wPufGmd6tDIPbTUiK1A5FnxkmCaa3n5xI1/ut/yro86uVPAAAA//8DAFBLAwQUAAYACAAA&#10;ACEAWdRJr9sAAAAEAQAADwAAAGRycy9kb3ducmV2LnhtbEyPwW7CMBBE75X4B2sr9VacJipt0zgI&#10;IfVEVQnopbfFXpK08TqKHQh/X8MFLiuNZjTztpiPthUH6n3jWMHTNAFBrJ1puFLwvf14fAXhA7LB&#10;1jEpOJGHeTm5KzA37shrOmxCJWIJ+xwV1CF0uZRe12TRT11HHL296y2GKPtKmh6Psdy2Mk2SmbTY&#10;cFyosaNlTfpvM1gFz+vwOXzxNvsZ09PvqlvqbL/SSj3cj4t3EIHGcA3DGT+iQxmZdm5g40WrID4S&#10;LvfsJekbiJ2CWfYCsizkLXz5DwAA//8DAFBLAQItABQABgAIAAAAIQC2gziS/gAAAOEBAAATAAAA&#10;AAAAAAAAAAAAAAAAAABbQ29udGVudF9UeXBlc10ueG1sUEsBAi0AFAAGAAgAAAAhADj9If/WAAAA&#10;lAEAAAsAAAAAAAAAAAAAAAAALwEAAF9yZWxzLy5yZWxzUEsBAi0AFAAGAAgAAAAhADMe9ugPAgAA&#10;HAQAAA4AAAAAAAAAAAAAAAAALgIAAGRycy9lMm9Eb2MueG1sUEsBAi0AFAAGAAgAAAAhAFnUSa/b&#10;AAAABAEAAA8AAAAAAAAAAAAAAAAAaQQAAGRycy9kb3ducmV2LnhtbFBLBQYAAAAABAAEAPMAAABx&#10;BQAAAAA=&#10;" filled="f" stroked="f">
              <v:textbox style="mso-fit-shape-to-text:t" inset="0,0,0,15pt">
                <w:txbxContent>
                  <w:p w14:paraId="5E6830B7" w14:textId="10832B1C" w:rsidR="005D2252" w:rsidRPr="005D2252" w:rsidRDefault="005D2252" w:rsidP="005D2252">
                    <w:pPr>
                      <w:rPr>
                        <w:rFonts w:ascii="Aptos" w:eastAsia="Aptos" w:hAnsi="Aptos" w:cs="Aptos"/>
                        <w:noProof/>
                        <w:color w:val="FF0000"/>
                        <w:sz w:val="24"/>
                        <w:szCs w:val="24"/>
                      </w:rPr>
                    </w:pPr>
                  </w:p>
                </w:txbxContent>
              </v:textbox>
              <w10:wrap anchorx="page" anchory="page"/>
            </v:shape>
          </w:pict>
        </mc:Fallback>
      </mc:AlternateContent>
    </w:r>
    <w:r w:rsidR="00394664">
      <w:rPr>
        <w:noProof/>
        <w:lang w:eastAsia="en-AU"/>
      </w:rPr>
      <w:drawing>
        <wp:inline distT="0" distB="0" distL="0" distR="0" wp14:anchorId="6907082C" wp14:editId="4DD16690">
          <wp:extent cx="7086534" cy="75485"/>
          <wp:effectExtent l="0" t="0" r="0" b="1270"/>
          <wp:docPr id="250955235" name="Picture 250955235" descr="Horizontal 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ctdc01fs01p\user_folder$\jonesj\Desktop\stripe.jpg"/>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086534" cy="75485"/>
                  </a:xfrm>
                  <a:prstGeom prst="rect">
                    <a:avLst/>
                  </a:prstGeom>
                  <a:noFill/>
                  <a:ln>
                    <a:noFill/>
                  </a:ln>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310C2D" w14:textId="7D81F92E" w:rsidR="005D2252" w:rsidRDefault="005D2252">
    <w:pPr>
      <w:pStyle w:val="Footer"/>
    </w:pPr>
    <w:r>
      <w:rPr>
        <w:noProof/>
        <w:w w:val="100"/>
      </w:rPr>
      <mc:AlternateContent>
        <mc:Choice Requires="wps">
          <w:drawing>
            <wp:anchor distT="0" distB="0" distL="0" distR="0" simplePos="0" relativeHeight="251661312" behindDoc="0" locked="0" layoutInCell="1" allowOverlap="1" wp14:anchorId="7E414E25" wp14:editId="2F9D82CD">
              <wp:simplePos x="635" y="635"/>
              <wp:positionH relativeFrom="page">
                <wp:align>center</wp:align>
              </wp:positionH>
              <wp:positionV relativeFrom="page">
                <wp:align>bottom</wp:align>
              </wp:positionV>
              <wp:extent cx="653415" cy="404495"/>
              <wp:effectExtent l="0" t="0" r="13335" b="0"/>
              <wp:wrapNone/>
              <wp:docPr id="162951084"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465350FD" w14:textId="0556D21B"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414E25" id="_x0000_t202" coordsize="21600,21600" o:spt="202" path="m,l,21600r21600,l21600,xe">
              <v:stroke joinstyle="miter"/>
              <v:path gradientshapeok="t" o:connecttype="rect"/>
            </v:shapetype>
            <v:shape id="Text Box 4" o:spid="_x0000_s1031" type="#_x0000_t202" alt="OFFICIAL" style="position:absolute;margin-left:0;margin-top:0;width:51.45pt;height:31.85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nVllDQIAABwEAAAOAAAAZHJzL2Uyb0RvYy54bWysU8Fu2zAMvQ/YPwi6L3a6pFiNOEXWIsOA&#10;oC2QDj0rshwbkESBUmJnXz9KiZOu7WnYRaZJ6pF8fJrd9kazvULfgi35eJRzpqyEqrXbkv96Xn75&#10;xpkPwlZCg1UlPyjPb+efP806V6graEBXChmBWF90ruRNCK7IMi8bZYQfgVOWgjWgEYF+cZtVKDpC&#10;Nzq7yvPrrAOsHIJU3pP3/hjk84Rf10qGx7r2KjBdcuotpBPTuYlnNp+JYovCNa08tSH+oQsjWktF&#10;z1D3Igi2w/YdlGklgoc6jCSYDOq6lSrNQNOM8zfTrBvhVJqFyPHuTJP/f7DyYb92T8hC/x16WmAk&#10;pHO+8OSM8/Q1mvilThnFicLDmTbVBybJeT39OhlPOZMUmuSTyc00omSXyw59+KHAsGiUHGkriSyx&#10;X/lwTB1SYi0Ly1brtBlt/3IQZvRklw6jFfpNz9qq5Klu9GygOtBQCMd9eyeXLZVeCR+eBNKCaQ4S&#10;bXiko9bQlRxOFmcN4O+P/DGfeKcoZx0JpuSWFM2Z/mlpH1Fbg4GDsUnG+Caf5hS3O3MHJMMxvQgn&#10;k0leDHowawTzQnJexEIUElZSuZJvBvMuHJVLz0GqxSIlkYycCCu7djJCR7oil8/9i0B3IjzQph5g&#10;UJMo3vB+zI03vVvsArGflnIh8sQ4STCt9fRcosZf/6esy6Oe/wEAAP//AwBQSwMEFAAGAAgAAAAh&#10;AFnUSa/bAAAABAEAAA8AAABkcnMvZG93bnJldi54bWxMj8FuwjAQRO+V+AdrK/VWnCYqbdM4CCH1&#10;RFUJ6KW3xV6StPE6ih0If1/DBS4rjWY087aYj7YVB+p941jB0zQBQaydabhS8L39eHwF4QOywdYx&#10;KTiRh3k5uSswN+7IazpsQiViCfscFdQhdLmUXtdk0U9dRxy9vesthij7Spoej7HctjJNkpm02HBc&#10;qLGjZU36bzNYBc/r8Dl88Tb7GdPT76pb6my/0ko93I+LdxCBxnANwxk/okMZmXZuYONFqyA+Ei73&#10;7CXpG4idgln2ArIs5C18+Q8AAP//AwBQSwECLQAUAAYACAAAACEAtoM4kv4AAADhAQAAEwAAAAAA&#10;AAAAAAAAAAAAAAAAW0NvbnRlbnRfVHlwZXNdLnhtbFBLAQItABQABgAIAAAAIQA4/SH/1gAAAJQB&#10;AAALAAAAAAAAAAAAAAAAAC8BAABfcmVscy8ucmVsc1BLAQItABQABgAIAAAAIQBdnVllDQIAABwE&#10;AAAOAAAAAAAAAAAAAAAAAC4CAABkcnMvZTJvRG9jLnhtbFBLAQItABQABgAIAAAAIQBZ1Emv2wAA&#10;AAQBAAAPAAAAAAAAAAAAAAAAAGcEAABkcnMvZG93bnJldi54bWxQSwUGAAAAAAQABADzAAAAbwUA&#10;AAAA&#10;" filled="f" stroked="f">
              <v:textbox style="mso-fit-shape-to-text:t" inset="0,0,0,15pt">
                <w:txbxContent>
                  <w:p w14:paraId="465350FD" w14:textId="0556D21B"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9426143"/>
      <w:docPartObj>
        <w:docPartGallery w:val="Page Numbers (Bottom of Page)"/>
        <w:docPartUnique/>
      </w:docPartObj>
    </w:sdtPr>
    <w:sdtEndPr>
      <w:rPr>
        <w:noProof/>
      </w:rPr>
    </w:sdtEndPr>
    <w:sdtContent>
      <w:p w14:paraId="13458B6B" w14:textId="6BDD8B34" w:rsidR="000F7FFC" w:rsidRDefault="000F7FFC">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0FC74CD2" w14:textId="7E30053A" w:rsidR="006150CB" w:rsidRDefault="006150CB" w:rsidP="006150C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F93180" w14:textId="77777777" w:rsidR="002A391C" w:rsidRDefault="002A391C" w:rsidP="006150CB">
      <w:r>
        <w:separator/>
      </w:r>
    </w:p>
  </w:footnote>
  <w:footnote w:type="continuationSeparator" w:id="0">
    <w:p w14:paraId="67FDC512" w14:textId="77777777" w:rsidR="002A391C" w:rsidRDefault="002A391C" w:rsidP="006150C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279A3B" w14:textId="3B8CF784" w:rsidR="005D2252" w:rsidRDefault="005D2252">
    <w:pPr>
      <w:pStyle w:val="Header"/>
    </w:pPr>
    <w:r>
      <w:rPr>
        <w:noProof/>
        <w:w w:val="100"/>
      </w:rPr>
      <mc:AlternateContent>
        <mc:Choice Requires="wps">
          <w:drawing>
            <wp:anchor distT="0" distB="0" distL="0" distR="0" simplePos="0" relativeHeight="251659264" behindDoc="0" locked="0" layoutInCell="1" allowOverlap="1" wp14:anchorId="2A005081" wp14:editId="07810618">
              <wp:simplePos x="635" y="635"/>
              <wp:positionH relativeFrom="page">
                <wp:align>center</wp:align>
              </wp:positionH>
              <wp:positionV relativeFrom="page">
                <wp:align>top</wp:align>
              </wp:positionV>
              <wp:extent cx="653415" cy="404495"/>
              <wp:effectExtent l="0" t="0" r="13335" b="14605"/>
              <wp:wrapNone/>
              <wp:docPr id="190413322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531B424F" w14:textId="57CBC4E9"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A005081" id="_x0000_t202" coordsize="21600,21600" o:spt="202" path="m,l,21600r21600,l21600,xe">
              <v:stroke joinstyle="miter"/>
              <v:path gradientshapeok="t" o:connecttype="rect"/>
            </v:shapetype>
            <v:shape id="Text Box 2" o:spid="_x0000_s1026" type="#_x0000_t202" alt="OFFICIAL" style="position:absolute;margin-left:0;margin-top:0;width:51.45pt;height:31.8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g6jKCgIAABUEAAAOAAAAZHJzL2Uyb0RvYy54bWysU8Fu2zAMvQ/YPwi6L3a6pFiNOEXWIsOA&#10;oC2QDj0rshQbkERBUmJnXz9KtpOu7WnYRaZI+pF8fFrcdlqRo3C+AVPS6SSnRBgOVWP2Jf31vP7y&#10;jRIfmKmYAiNKehKe3i4/f1q0thBXUIOqhCMIYnzR2pLWIdgiyzyvhWZ+AlYYDEpwmgW8un1WOdYi&#10;ulbZVZ5fZy24yjrgwnv03vdBukz4UgoeHqX0IhBVUuwtpNOlcxfPbLlgxd4xWzd8aIP9QxeaNQaL&#10;nqHuWWDk4Jp3ULrhDjzIMOGgM5Cy4SLNgNNM8zfTbGtmRZoFyfH2TJP/f7D84bi1T46E7jt0uMBI&#10;SGt94dEZ5+mk0/GLnRKMI4WnM22iC4Sj83r+dTadU8IxNMtns5t5RMkuP1vnww8BmkSjpA63kshi&#10;x40PfeqYEmsZWDdKpc0o85cDMaMnu3QYrdDtuqHtHVQnnMZBv2hv+brBmhvmwxNzuFkcANUaHvGQ&#10;CtqSwmBRUoP7/ZE/5iPhGKWkRaWU1KCUKVE/DS4iiioZ05t8nuPNje7daJiDvgPU3xSfguXJjHlB&#10;jaZ0oF9Qx6tYCEPMcCxX0jCad6GXLL4DLlarlIT6sSxszNbyCB15iiQ+dy/M2YHpgCt6gFFGrHhD&#10;eJ8b//R2dQhIe9pG5LQncqAatZf2ObyTKO7X95R1ec3LPwAAAP//AwBQSwMEFAAGAAgAAAAhAGi7&#10;9ZbbAAAABAEAAA8AAABkcnMvZG93bnJldi54bWxMj81uwjAQhO+VeAdrK/UGTqigbRoHISQO3Cj9&#10;OZt4m6SNd6N4gZSnr+mFXlYazWjm23wx+FYdsQ8Nk4F0koBCKtk1VBl4e12PH0EFseRsy4QGfjDA&#10;ohjd5DZzfKIXPO6kUrGEQmYN1CJdpnUoa/Q2TLhDit4n995KlH2lXW9Psdy3epokc+1tQ3Ghth2u&#10;aiy/dwdvoJktWVJ836y/PnzK6Xm7mZ23xtzdDstnUIKDXMNwwY/oUESmPR/IBdUaiI/I3714yfQJ&#10;1N7A/P4BdJHr//DFLwAAAP//AwBQSwECLQAUAAYACAAAACEAtoM4kv4AAADhAQAAEwAAAAAAAAAA&#10;AAAAAAAAAAAAW0NvbnRlbnRfVHlwZXNdLnhtbFBLAQItABQABgAIAAAAIQA4/SH/1gAAAJQBAAAL&#10;AAAAAAAAAAAAAAAAAC8BAABfcmVscy8ucmVsc1BLAQItABQABgAIAAAAIQBFg6jKCgIAABUEAAAO&#10;AAAAAAAAAAAAAAAAAC4CAABkcnMvZTJvRG9jLnhtbFBLAQItABQABgAIAAAAIQBou/WW2wAAAAQB&#10;AAAPAAAAAAAAAAAAAAAAAGQEAABkcnMvZG93bnJldi54bWxQSwUGAAAAAAQABADzAAAAbAUAAAAA&#10;" filled="f" stroked="f">
              <v:textbox style="mso-fit-shape-to-text:t" inset="0,15pt,0,0">
                <w:txbxContent>
                  <w:p w14:paraId="531B424F" w14:textId="57CBC4E9"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4B25A8" w14:textId="7CBB6E0C" w:rsidR="005D2252" w:rsidRDefault="005D2252">
    <w:pPr>
      <w:pStyle w:val="Header"/>
    </w:pPr>
    <w:r>
      <w:rPr>
        <w:noProof/>
        <w:w w:val="100"/>
      </w:rPr>
      <mc:AlternateContent>
        <mc:Choice Requires="wps">
          <w:drawing>
            <wp:anchor distT="0" distB="0" distL="0" distR="0" simplePos="0" relativeHeight="251660288" behindDoc="0" locked="0" layoutInCell="1" allowOverlap="1" wp14:anchorId="3D79B17B" wp14:editId="6801F2E4">
              <wp:simplePos x="609600" y="91440"/>
              <wp:positionH relativeFrom="page">
                <wp:align>center</wp:align>
              </wp:positionH>
              <wp:positionV relativeFrom="page">
                <wp:align>top</wp:align>
              </wp:positionV>
              <wp:extent cx="653415" cy="404495"/>
              <wp:effectExtent l="0" t="0" r="13335" b="14605"/>
              <wp:wrapNone/>
              <wp:docPr id="1917418741"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448D8413" w14:textId="698139C6" w:rsidR="005D2252" w:rsidRPr="005D2252" w:rsidRDefault="005D2252" w:rsidP="005D2252">
                          <w:pPr>
                            <w:rPr>
                              <w:rFonts w:ascii="Aptos" w:eastAsia="Aptos" w:hAnsi="Aptos" w:cs="Aptos"/>
                              <w:noProof/>
                              <w:color w:val="FF0000"/>
                              <w:sz w:val="24"/>
                              <w:szCs w:val="24"/>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79B17B" id="_x0000_t202" coordsize="21600,21600" o:spt="202" path="m,l,21600r21600,l21600,xe">
              <v:stroke joinstyle="miter"/>
              <v:path gradientshapeok="t" o:connecttype="rect"/>
            </v:shapetype>
            <v:shape id="Text Box 3" o:spid="_x0000_s1027" type="#_x0000_t202" alt="OFFICIAL" style="position:absolute;margin-left:0;margin-top:0;width:51.45pt;height:31.85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p8InDAIAABwEAAAOAAAAZHJzL2Uyb0RvYy54bWysU8Fu2zAMvQ/YPwi6L3a6pFiNOEXWIsOA&#10;oC2QDj0rshQbsERBYmJnXz9Kjpuu22nYRaZI+pF8fFrc9qZlR+VDA7bk00nOmbISqsbuS/7jef3p&#10;C2cBha1EC1aV/KQCv11+/LDoXKGuoIa2Up4RiA1F50peI7oiy4KslRFhAk5ZCmrwRiBd/T6rvOgI&#10;3bTZVZ5fZx34ynmQKgTy3g9Bvkz4WiuJj1oHhawtOfWG6fTp3MUzWy5EsffC1Y08tyH+oQsjGktF&#10;X6HuBQp28M0fUKaRHgJonEgwGWjdSJVmoGmm+btptrVwKs1C5AT3SlP4f7Dy4bh1T55h/xV6WmAk&#10;pHOhCOSM8/Tam/ilThnFicLTK22qRybJeT3/PJvOOZMUmuWz2c08omSXn50P+E2BYdEouaetJLLE&#10;cRNwSB1TYi0L66Zt02Za+5uDMKMnu3QYLex3PWuqN93voDrRUB6GfQcn1w2V3oiAT8LTgmkOEi0+&#10;0qFb6EoOZ4uzGvzPv/ljPvFOUc46EkzJLSmas/a7pX1EbSVjepPPc7r50b0bDXswd0AynNKLcDKZ&#10;MQ/b0dQezAvJeRULUUhYSeVKjqN5h4Ny6TlItVqlJJKRE7ixWycjdKQrcvncvwjvzoQjbeoBRjWJ&#10;4h3vQ278M7jVAYn9tJRI7UDkmXGSYFrr+blEjb+9p6zLo17+AgAA//8DAFBLAwQUAAYACAAAACEA&#10;aLv1ltsAAAAEAQAADwAAAGRycy9kb3ducmV2LnhtbEyPzW7CMBCE75V4B2sr9QZOqKBtGgchJA7c&#10;KP05m3ibpI13o3iBlKev6YVeVhrNaObbfDH4Vh2xDw2TgXSSgEIq2TVUGXh7XY8fQQWx5GzLhAZ+&#10;MMCiGN3kNnN8ohc87qRSsYRCZg3UIl2mdShr9DZMuEOK3if33kqUfaVdb0+x3Ld6miRz7W1DcaG2&#10;Ha5qLL93B2+gmS1ZUnzfrL8+fMrpebuZnbfG3N0Oy2dQgoNcw3DBj+hQRKY9H8gF1RqIj8jfvXjJ&#10;9AnU3sD8/gF0kev/8MUvAAAA//8DAFBLAQItABQABgAIAAAAIQC2gziS/gAAAOEBAAATAAAAAAAA&#10;AAAAAAAAAAAAAABbQ29udGVudF9UeXBlc10ueG1sUEsBAi0AFAAGAAgAAAAhADj9If/WAAAAlAEA&#10;AAsAAAAAAAAAAAAAAAAALwEAAF9yZWxzLy5yZWxzUEsBAi0AFAAGAAgAAAAhAHenwicMAgAAHAQA&#10;AA4AAAAAAAAAAAAAAAAALgIAAGRycy9lMm9Eb2MueG1sUEsBAi0AFAAGAAgAAAAhAGi79ZbbAAAA&#10;BAEAAA8AAAAAAAAAAAAAAAAAZgQAAGRycy9kb3ducmV2LnhtbFBLBQYAAAAABAAEAPMAAABuBQAA&#10;AAA=&#10;" filled="f" stroked="f">
              <v:textbox style="mso-fit-shape-to-text:t" inset="0,15pt,0,0">
                <w:txbxContent>
                  <w:p w14:paraId="448D8413" w14:textId="698139C6" w:rsidR="005D2252" w:rsidRPr="005D2252" w:rsidRDefault="005D2252" w:rsidP="005D2252">
                    <w:pPr>
                      <w:rPr>
                        <w:rFonts w:ascii="Aptos" w:eastAsia="Aptos" w:hAnsi="Aptos" w:cs="Aptos"/>
                        <w:noProof/>
                        <w:color w:val="FF0000"/>
                        <w:sz w:val="24"/>
                        <w:szCs w:val="24"/>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305E8" w14:textId="15917ED0" w:rsidR="005D2252" w:rsidRDefault="005D2252">
    <w:pPr>
      <w:pStyle w:val="Header"/>
    </w:pPr>
    <w:r>
      <w:rPr>
        <w:noProof/>
        <w:w w:val="100"/>
      </w:rPr>
      <mc:AlternateContent>
        <mc:Choice Requires="wps">
          <w:drawing>
            <wp:anchor distT="0" distB="0" distL="0" distR="0" simplePos="0" relativeHeight="251658240" behindDoc="0" locked="0" layoutInCell="1" allowOverlap="1" wp14:anchorId="09BABFA4" wp14:editId="0BA19E5D">
              <wp:simplePos x="635" y="635"/>
              <wp:positionH relativeFrom="page">
                <wp:align>center</wp:align>
              </wp:positionH>
              <wp:positionV relativeFrom="page">
                <wp:align>top</wp:align>
              </wp:positionV>
              <wp:extent cx="653415" cy="404495"/>
              <wp:effectExtent l="0" t="0" r="13335" b="14605"/>
              <wp:wrapNone/>
              <wp:docPr id="1794298802"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53415" cy="404495"/>
                      </a:xfrm>
                      <a:prstGeom prst="rect">
                        <a:avLst/>
                      </a:prstGeom>
                      <a:noFill/>
                      <a:ln>
                        <a:noFill/>
                      </a:ln>
                    </wps:spPr>
                    <wps:txbx>
                      <w:txbxContent>
                        <w:p w14:paraId="69D37CC6" w14:textId="7166B9DA"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9BABFA4" id="_x0000_t202" coordsize="21600,21600" o:spt="202" path="m,l,21600r21600,l21600,xe">
              <v:stroke joinstyle="miter"/>
              <v:path gradientshapeok="t" o:connecttype="rect"/>
            </v:shapetype>
            <v:shape id="Text Box 1" o:spid="_x0000_s1030" type="#_x0000_t202" alt="OFFICIAL" style="position:absolute;margin-left:0;margin-top:0;width:51.45pt;height:31.8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5brsDQIAABwEAAAOAAAAZHJzL2Uyb0RvYy54bWysU8Fu2zAMvQ/YPwi6L3a6pFiNOEXWIsOA&#10;oC2QDj0rshQbkEVBYmJnXz9Kjpuu22nYRaZI+pF8fFrc9q1hR+VDA7bk00nOmbISqsbuS/7jef3p&#10;C2cBha2EAatKflKB3y4/flh0rlBXUIOplGcEYkPRuZLXiK7IsiBr1YowAacsBTX4ViBd/T6rvOgI&#10;vTXZVZ5fZx34ynmQKgTy3g9Bvkz4WiuJj1oHhcyUnHrDdPp07uKZLRei2Hvh6kae2xD/0EUrGktF&#10;X6HuBQp28M0fUG0jPQTQOJHQZqB1I1WagaaZ5u+m2dbCqTQLkRPcK03h/8HKh+PWPXmG/VfoaYGR&#10;kM6FIpAzztNr38YvdcooThSeXmlTPTJJzuv559l0zpmk0CyfzW7mESW7/Ox8wG8KWhaNknvaSiJL&#10;HDcBh9QxJdaysG6MSZsx9jcHYUZPdukwWtjvetZUVHzsfgfViYbyMOw7OLluqPRGBHwSnhZMc5Bo&#10;8ZEObaArOZwtzmrwP//mj/nEO0U560gwJbekaM7Md0v7iNpKxvQmn+d086N7Nxr20N4ByXBKL8LJ&#10;ZMY8NKOpPbQvJOdVLEQhYSWVKzmO5h0OyqXnINVqlZJIRk7gxm6djNCRrsjlc/8ivDsTjrSpBxjV&#10;JIp3vA+58c/gVgck9tNSIrUDkWfGSYJprefnEjX+9p6yLo96+QsAAP//AwBQSwMEFAAGAAgAAAAh&#10;AGi79ZbbAAAABAEAAA8AAABkcnMvZG93bnJldi54bWxMj81uwjAQhO+VeAdrK/UGTqigbRoHISQO&#10;3Cj9OZt4m6SNd6N4gZSnr+mFXlYazWjm23wx+FYdsQ8Nk4F0koBCKtk1VBl4e12PH0EFseRsy4QG&#10;fjDAohjd5DZzfKIXPO6kUrGEQmYN1CJdpnUoa/Q2TLhDit4n995KlH2lXW9Psdy3epokc+1tQ3Gh&#10;th2uaiy/dwdvoJktWVJ836y/PnzK6Xm7mZ23xtzdDstnUIKDXMNwwY/oUESmPR/IBdUaiI/I3714&#10;yfQJ1N7A/P4BdJHr//DFLwAAAP//AwBQSwECLQAUAAYACAAAACEAtoM4kv4AAADhAQAAEwAAAAAA&#10;AAAAAAAAAAAAAAAAW0NvbnRlbnRfVHlwZXNdLnhtbFBLAQItABQABgAIAAAAIQA4/SH/1gAAAJQB&#10;AAALAAAAAAAAAAAAAAAAAC8BAABfcmVscy8ucmVsc1BLAQItABQABgAIAAAAIQCu5brsDQIAABwE&#10;AAAOAAAAAAAAAAAAAAAAAC4CAABkcnMvZTJvRG9jLnhtbFBLAQItABQABgAIAAAAIQBou/WW2wAA&#10;AAQBAAAPAAAAAAAAAAAAAAAAAGcEAABkcnMvZG93bnJldi54bWxQSwUGAAAAAAQABADzAAAAbwUA&#10;AAAA&#10;" filled="f" stroked="f">
              <v:textbox style="mso-fit-shape-to-text:t" inset="0,15pt,0,0">
                <w:txbxContent>
                  <w:p w14:paraId="69D37CC6" w14:textId="7166B9DA" w:rsidR="005D2252" w:rsidRPr="005D2252" w:rsidRDefault="005D2252" w:rsidP="005D2252">
                    <w:pPr>
                      <w:rPr>
                        <w:rFonts w:ascii="Aptos" w:eastAsia="Aptos" w:hAnsi="Aptos" w:cs="Aptos"/>
                        <w:noProof/>
                        <w:color w:val="FF0000"/>
                        <w:sz w:val="24"/>
                        <w:szCs w:val="24"/>
                      </w:rPr>
                    </w:pPr>
                    <w:r w:rsidRPr="005D2252">
                      <w:rPr>
                        <w:rFonts w:ascii="Aptos" w:eastAsia="Aptos" w:hAnsi="Aptos" w:cs="Aptos"/>
                        <w:noProof/>
                        <w:color w:val="FF0000"/>
                        <w:sz w:val="24"/>
                        <w:szCs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555E6BEE"/>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FFFFFF89"/>
    <w:multiLevelType w:val="singleLevel"/>
    <w:tmpl w:val="D18EAD9E"/>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4170FFA"/>
    <w:multiLevelType w:val="hybridMultilevel"/>
    <w:tmpl w:val="172C73B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9D2721E"/>
    <w:multiLevelType w:val="multilevel"/>
    <w:tmpl w:val="EFDC8A06"/>
    <w:numStyleLink w:val="Bullet2"/>
  </w:abstractNum>
  <w:abstractNum w:abstractNumId="4" w15:restartNumberingAfterBreak="0">
    <w:nsid w:val="0A9411B3"/>
    <w:multiLevelType w:val="hybridMultilevel"/>
    <w:tmpl w:val="4C8A97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7932166"/>
    <w:multiLevelType w:val="multilevel"/>
    <w:tmpl w:val="EFDC8A06"/>
    <w:styleLink w:val="Bullet2"/>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6" w15:restartNumberingAfterBreak="0">
    <w:nsid w:val="1DE9212F"/>
    <w:multiLevelType w:val="hybridMultilevel"/>
    <w:tmpl w:val="859AECB4"/>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204E1580"/>
    <w:multiLevelType w:val="hybridMultilevel"/>
    <w:tmpl w:val="04BC0CEE"/>
    <w:lvl w:ilvl="0" w:tplc="6160079A">
      <w:start w:val="4"/>
      <w:numFmt w:val="decimal"/>
      <w:lvlText w:val="%1."/>
      <w:lvlJc w:val="left"/>
      <w:pPr>
        <w:ind w:left="72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8" w15:restartNumberingAfterBreak="0">
    <w:nsid w:val="2208524B"/>
    <w:multiLevelType w:val="hybridMultilevel"/>
    <w:tmpl w:val="8FC628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3CC026C"/>
    <w:multiLevelType w:val="hybridMultilevel"/>
    <w:tmpl w:val="0758FD06"/>
    <w:lvl w:ilvl="0" w:tplc="8DB003A6">
      <w:start w:val="1"/>
      <w:numFmt w:val="decimal"/>
      <w:lvlText w:val="%1."/>
      <w:lvlJc w:val="left"/>
      <w:pPr>
        <w:ind w:left="786" w:hanging="360"/>
      </w:pPr>
      <w:rPr>
        <w:rFonts w:hint="default"/>
      </w:rPr>
    </w:lvl>
    <w:lvl w:ilvl="1" w:tplc="0C090019">
      <w:start w:val="1"/>
      <w:numFmt w:val="lowerLetter"/>
      <w:lvlText w:val="%2."/>
      <w:lvlJc w:val="left"/>
      <w:pPr>
        <w:ind w:left="1211"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0" w15:restartNumberingAfterBreak="0">
    <w:nsid w:val="30A312CF"/>
    <w:multiLevelType w:val="hybridMultilevel"/>
    <w:tmpl w:val="99909E0A"/>
    <w:lvl w:ilvl="0" w:tplc="B9EAD966">
      <w:start w:val="1"/>
      <w:numFmt w:val="decimal"/>
      <w:lvlText w:val="%1."/>
      <w:lvlJc w:val="left"/>
      <w:pPr>
        <w:ind w:left="720" w:hanging="360"/>
      </w:pPr>
      <w:rPr>
        <w:rFonts w:hint="default"/>
        <w:b/>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35E37E79"/>
    <w:multiLevelType w:val="hybridMultilevel"/>
    <w:tmpl w:val="87B0F0A4"/>
    <w:lvl w:ilvl="0" w:tplc="0C090001">
      <w:start w:val="1"/>
      <w:numFmt w:val="bullet"/>
      <w:lvlText w:val=""/>
      <w:lvlJc w:val="left"/>
      <w:pPr>
        <w:ind w:left="1440" w:hanging="360"/>
      </w:pPr>
      <w:rPr>
        <w:rFonts w:ascii="Symbol" w:hAnsi="Symbol" w:hint="default"/>
      </w:rPr>
    </w:lvl>
    <w:lvl w:ilvl="1" w:tplc="0C090003">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2" w15:restartNumberingAfterBreak="0">
    <w:nsid w:val="35F525AE"/>
    <w:multiLevelType w:val="hybridMultilevel"/>
    <w:tmpl w:val="98821A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372536DB"/>
    <w:multiLevelType w:val="hybridMultilevel"/>
    <w:tmpl w:val="416064A6"/>
    <w:lvl w:ilvl="0" w:tplc="0C09000F">
      <w:start w:val="1"/>
      <w:numFmt w:val="decimal"/>
      <w:lvlText w:val="%1."/>
      <w:lvlJc w:val="left"/>
      <w:pPr>
        <w:ind w:left="785" w:hanging="360"/>
      </w:pPr>
      <w:rPr>
        <w:rFonts w:hint="default"/>
      </w:rPr>
    </w:lvl>
    <w:lvl w:ilvl="1" w:tplc="0C090019">
      <w:start w:val="1"/>
      <w:numFmt w:val="lowerLetter"/>
      <w:lvlText w:val="%2."/>
      <w:lvlJc w:val="left"/>
      <w:pPr>
        <w:ind w:left="1505" w:hanging="360"/>
      </w:pPr>
    </w:lvl>
    <w:lvl w:ilvl="2" w:tplc="0C09001B">
      <w:start w:val="1"/>
      <w:numFmt w:val="lowerRoman"/>
      <w:lvlText w:val="%3."/>
      <w:lvlJc w:val="right"/>
      <w:pPr>
        <w:ind w:left="2225" w:hanging="180"/>
      </w:pPr>
    </w:lvl>
    <w:lvl w:ilvl="3" w:tplc="0C09000F">
      <w:start w:val="1"/>
      <w:numFmt w:val="decimal"/>
      <w:lvlText w:val="%4."/>
      <w:lvlJc w:val="left"/>
      <w:pPr>
        <w:ind w:left="2945" w:hanging="360"/>
      </w:pPr>
    </w:lvl>
    <w:lvl w:ilvl="4" w:tplc="0C090019">
      <w:start w:val="1"/>
      <w:numFmt w:val="lowerLetter"/>
      <w:lvlText w:val="%5."/>
      <w:lvlJc w:val="left"/>
      <w:pPr>
        <w:ind w:left="3665" w:hanging="360"/>
      </w:pPr>
    </w:lvl>
    <w:lvl w:ilvl="5" w:tplc="0C09001B" w:tentative="1">
      <w:start w:val="1"/>
      <w:numFmt w:val="lowerRoman"/>
      <w:lvlText w:val="%6."/>
      <w:lvlJc w:val="right"/>
      <w:pPr>
        <w:ind w:left="4385" w:hanging="180"/>
      </w:pPr>
    </w:lvl>
    <w:lvl w:ilvl="6" w:tplc="0C09000F" w:tentative="1">
      <w:start w:val="1"/>
      <w:numFmt w:val="decimal"/>
      <w:lvlText w:val="%7."/>
      <w:lvlJc w:val="left"/>
      <w:pPr>
        <w:ind w:left="5105" w:hanging="360"/>
      </w:pPr>
    </w:lvl>
    <w:lvl w:ilvl="7" w:tplc="0C090019" w:tentative="1">
      <w:start w:val="1"/>
      <w:numFmt w:val="lowerLetter"/>
      <w:lvlText w:val="%8."/>
      <w:lvlJc w:val="left"/>
      <w:pPr>
        <w:ind w:left="5825" w:hanging="360"/>
      </w:pPr>
    </w:lvl>
    <w:lvl w:ilvl="8" w:tplc="0C09001B" w:tentative="1">
      <w:start w:val="1"/>
      <w:numFmt w:val="lowerRoman"/>
      <w:lvlText w:val="%9."/>
      <w:lvlJc w:val="right"/>
      <w:pPr>
        <w:ind w:left="6545" w:hanging="180"/>
      </w:pPr>
    </w:lvl>
  </w:abstractNum>
  <w:abstractNum w:abstractNumId="14" w15:restartNumberingAfterBreak="0">
    <w:nsid w:val="378D5580"/>
    <w:multiLevelType w:val="hybridMultilevel"/>
    <w:tmpl w:val="A3CAE966"/>
    <w:lvl w:ilvl="0" w:tplc="27ECE6B2">
      <w:start w:val="11"/>
      <w:numFmt w:val="decimal"/>
      <w:lvlText w:val="%1."/>
      <w:lvlJc w:val="left"/>
      <w:pPr>
        <w:ind w:left="72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5" w15:restartNumberingAfterBreak="0">
    <w:nsid w:val="424D586B"/>
    <w:multiLevelType w:val="hybridMultilevel"/>
    <w:tmpl w:val="8DC2D9C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440C5258"/>
    <w:multiLevelType w:val="hybridMultilevel"/>
    <w:tmpl w:val="416064A6"/>
    <w:lvl w:ilvl="0" w:tplc="FFFFFFFF">
      <w:start w:val="1"/>
      <w:numFmt w:val="decimal"/>
      <w:lvlText w:val="%1."/>
      <w:lvlJc w:val="left"/>
      <w:pPr>
        <w:ind w:left="785" w:hanging="360"/>
      </w:pPr>
      <w:rPr>
        <w:rFonts w:hint="default"/>
      </w:rPr>
    </w:lvl>
    <w:lvl w:ilvl="1" w:tplc="FFFFFFFF" w:tentative="1">
      <w:start w:val="1"/>
      <w:numFmt w:val="lowerLetter"/>
      <w:lvlText w:val="%2."/>
      <w:lvlJc w:val="left"/>
      <w:pPr>
        <w:ind w:left="1505" w:hanging="360"/>
      </w:pPr>
    </w:lvl>
    <w:lvl w:ilvl="2" w:tplc="FFFFFFFF" w:tentative="1">
      <w:start w:val="1"/>
      <w:numFmt w:val="lowerRoman"/>
      <w:lvlText w:val="%3."/>
      <w:lvlJc w:val="right"/>
      <w:pPr>
        <w:ind w:left="2225" w:hanging="180"/>
      </w:pPr>
    </w:lvl>
    <w:lvl w:ilvl="3" w:tplc="FFFFFFFF" w:tentative="1">
      <w:start w:val="1"/>
      <w:numFmt w:val="decimal"/>
      <w:lvlText w:val="%4."/>
      <w:lvlJc w:val="left"/>
      <w:pPr>
        <w:ind w:left="2945" w:hanging="360"/>
      </w:pPr>
    </w:lvl>
    <w:lvl w:ilvl="4" w:tplc="FFFFFFFF" w:tentative="1">
      <w:start w:val="1"/>
      <w:numFmt w:val="lowerLetter"/>
      <w:lvlText w:val="%5."/>
      <w:lvlJc w:val="left"/>
      <w:pPr>
        <w:ind w:left="3665" w:hanging="360"/>
      </w:pPr>
    </w:lvl>
    <w:lvl w:ilvl="5" w:tplc="FFFFFFFF" w:tentative="1">
      <w:start w:val="1"/>
      <w:numFmt w:val="lowerRoman"/>
      <w:lvlText w:val="%6."/>
      <w:lvlJc w:val="right"/>
      <w:pPr>
        <w:ind w:left="4385" w:hanging="180"/>
      </w:pPr>
    </w:lvl>
    <w:lvl w:ilvl="6" w:tplc="FFFFFFFF" w:tentative="1">
      <w:start w:val="1"/>
      <w:numFmt w:val="decimal"/>
      <w:lvlText w:val="%7."/>
      <w:lvlJc w:val="left"/>
      <w:pPr>
        <w:ind w:left="5105" w:hanging="360"/>
      </w:pPr>
    </w:lvl>
    <w:lvl w:ilvl="7" w:tplc="FFFFFFFF" w:tentative="1">
      <w:start w:val="1"/>
      <w:numFmt w:val="lowerLetter"/>
      <w:lvlText w:val="%8."/>
      <w:lvlJc w:val="left"/>
      <w:pPr>
        <w:ind w:left="5825" w:hanging="360"/>
      </w:pPr>
    </w:lvl>
    <w:lvl w:ilvl="8" w:tplc="FFFFFFFF" w:tentative="1">
      <w:start w:val="1"/>
      <w:numFmt w:val="lowerRoman"/>
      <w:lvlText w:val="%9."/>
      <w:lvlJc w:val="right"/>
      <w:pPr>
        <w:ind w:left="6545" w:hanging="180"/>
      </w:pPr>
    </w:lvl>
  </w:abstractNum>
  <w:abstractNum w:abstractNumId="17" w15:restartNumberingAfterBreak="0">
    <w:nsid w:val="4C274540"/>
    <w:multiLevelType w:val="hybridMultilevel"/>
    <w:tmpl w:val="F016184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8" w15:restartNumberingAfterBreak="0">
    <w:nsid w:val="5006457F"/>
    <w:multiLevelType w:val="hybridMultilevel"/>
    <w:tmpl w:val="4A667F74"/>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9" w15:restartNumberingAfterBreak="0">
    <w:nsid w:val="508E2FAE"/>
    <w:multiLevelType w:val="multilevel"/>
    <w:tmpl w:val="07A2510E"/>
    <w:lvl w:ilvl="0">
      <w:start w:val="1"/>
      <w:numFmt w:val="decimal"/>
      <w:lvlText w:val="%1)"/>
      <w:lvlJc w:val="left"/>
      <w:pPr>
        <w:ind w:left="360" w:hanging="360"/>
      </w:pPr>
    </w:lvl>
    <w:lvl w:ilvl="1">
      <w:start w:val="1"/>
      <w:numFmt w:val="lowerLetter"/>
      <w:lvlText w:val="%2."/>
      <w:lvlJc w:val="left"/>
      <w:pPr>
        <w:ind w:left="1069" w:hanging="360"/>
      </w:pPr>
      <w:rPr>
        <w:rFonts w:ascii="Aptos" w:eastAsiaTheme="minorHAnsi" w:hAnsi="Aptos" w:cstheme="minorBidi"/>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1069" w:hanging="360"/>
      </w:pPr>
    </w:lvl>
    <w:lvl w:ilvl="8">
      <w:start w:val="1"/>
      <w:numFmt w:val="lowerRoman"/>
      <w:lvlText w:val="%9."/>
      <w:lvlJc w:val="left"/>
      <w:pPr>
        <w:ind w:left="3240" w:hanging="360"/>
      </w:pPr>
    </w:lvl>
  </w:abstractNum>
  <w:abstractNum w:abstractNumId="20" w15:restartNumberingAfterBreak="0">
    <w:nsid w:val="548F34C1"/>
    <w:multiLevelType w:val="hybridMultilevel"/>
    <w:tmpl w:val="CECAD4E2"/>
    <w:lvl w:ilvl="0" w:tplc="0C09000F">
      <w:start w:val="1"/>
      <w:numFmt w:val="decimal"/>
      <w:lvlText w:val="%1."/>
      <w:lvlJc w:val="left"/>
      <w:pPr>
        <w:ind w:left="785" w:hanging="360"/>
      </w:pPr>
      <w:rPr>
        <w:rFonts w:hint="default"/>
      </w:rPr>
    </w:lvl>
    <w:lvl w:ilvl="1" w:tplc="0C090019" w:tentative="1">
      <w:start w:val="1"/>
      <w:numFmt w:val="lowerLetter"/>
      <w:lvlText w:val="%2."/>
      <w:lvlJc w:val="left"/>
      <w:pPr>
        <w:ind w:left="1505" w:hanging="360"/>
      </w:pPr>
    </w:lvl>
    <w:lvl w:ilvl="2" w:tplc="0C09001B" w:tentative="1">
      <w:start w:val="1"/>
      <w:numFmt w:val="lowerRoman"/>
      <w:lvlText w:val="%3."/>
      <w:lvlJc w:val="right"/>
      <w:pPr>
        <w:ind w:left="2225" w:hanging="180"/>
      </w:pPr>
    </w:lvl>
    <w:lvl w:ilvl="3" w:tplc="0C09000F" w:tentative="1">
      <w:start w:val="1"/>
      <w:numFmt w:val="decimal"/>
      <w:lvlText w:val="%4."/>
      <w:lvlJc w:val="left"/>
      <w:pPr>
        <w:ind w:left="2945" w:hanging="360"/>
      </w:pPr>
    </w:lvl>
    <w:lvl w:ilvl="4" w:tplc="0C090019" w:tentative="1">
      <w:start w:val="1"/>
      <w:numFmt w:val="lowerLetter"/>
      <w:lvlText w:val="%5."/>
      <w:lvlJc w:val="left"/>
      <w:pPr>
        <w:ind w:left="3665" w:hanging="360"/>
      </w:pPr>
    </w:lvl>
    <w:lvl w:ilvl="5" w:tplc="0C09001B" w:tentative="1">
      <w:start w:val="1"/>
      <w:numFmt w:val="lowerRoman"/>
      <w:lvlText w:val="%6."/>
      <w:lvlJc w:val="right"/>
      <w:pPr>
        <w:ind w:left="4385" w:hanging="180"/>
      </w:pPr>
    </w:lvl>
    <w:lvl w:ilvl="6" w:tplc="0C09000F" w:tentative="1">
      <w:start w:val="1"/>
      <w:numFmt w:val="decimal"/>
      <w:lvlText w:val="%7."/>
      <w:lvlJc w:val="left"/>
      <w:pPr>
        <w:ind w:left="5105" w:hanging="360"/>
      </w:pPr>
    </w:lvl>
    <w:lvl w:ilvl="7" w:tplc="0C090019" w:tentative="1">
      <w:start w:val="1"/>
      <w:numFmt w:val="lowerLetter"/>
      <w:lvlText w:val="%8."/>
      <w:lvlJc w:val="left"/>
      <w:pPr>
        <w:ind w:left="5825" w:hanging="360"/>
      </w:pPr>
    </w:lvl>
    <w:lvl w:ilvl="8" w:tplc="0C09001B" w:tentative="1">
      <w:start w:val="1"/>
      <w:numFmt w:val="lowerRoman"/>
      <w:lvlText w:val="%9."/>
      <w:lvlJc w:val="right"/>
      <w:pPr>
        <w:ind w:left="6545" w:hanging="180"/>
      </w:pPr>
    </w:lvl>
  </w:abstractNum>
  <w:abstractNum w:abstractNumId="21" w15:restartNumberingAfterBreak="0">
    <w:nsid w:val="54E23CD1"/>
    <w:multiLevelType w:val="hybridMultilevel"/>
    <w:tmpl w:val="309C5E44"/>
    <w:lvl w:ilvl="0" w:tplc="AFD63CE6">
      <w:start w:val="1"/>
      <w:numFmt w:val="decimal"/>
      <w:lvlText w:val="%1."/>
      <w:lvlJc w:val="left"/>
      <w:pPr>
        <w:ind w:left="720" w:hanging="360"/>
      </w:pPr>
      <w:rPr>
        <w:rFonts w:hint="default"/>
        <w:b/>
        <w:bCs/>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5EC14D96"/>
    <w:multiLevelType w:val="hybridMultilevel"/>
    <w:tmpl w:val="C64A9D8A"/>
    <w:lvl w:ilvl="0" w:tplc="0C090017">
      <w:start w:val="1"/>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3" w15:restartNumberingAfterBreak="0">
    <w:nsid w:val="63A15FB9"/>
    <w:multiLevelType w:val="hybridMultilevel"/>
    <w:tmpl w:val="BF3AA932"/>
    <w:lvl w:ilvl="0" w:tplc="3484F224">
      <w:start w:val="1"/>
      <w:numFmt w:val="bullet"/>
      <w:pStyle w:val="Bullet1"/>
      <w:lvlText w:val=""/>
      <w:lvlJc w:val="left"/>
      <w:pPr>
        <w:ind w:left="720" w:hanging="360"/>
      </w:pPr>
      <w:rPr>
        <w:rFonts w:ascii="Symbol" w:hAnsi="Symbol" w:hint="default"/>
        <w:color w:val="5C5C5C"/>
      </w:rPr>
    </w:lvl>
    <w:lvl w:ilvl="1" w:tplc="7610D95C">
      <w:start w:val="1"/>
      <w:numFmt w:val="bullet"/>
      <w:pStyle w:val="ListBullet"/>
      <w:lvlText w:val=""/>
      <w:lvlJc w:val="left"/>
      <w:pPr>
        <w:ind w:left="1353" w:hanging="360"/>
      </w:pPr>
      <w:rPr>
        <w:rFonts w:ascii="Symbol" w:hAnsi="Symbol" w:hint="default"/>
        <w:color w:val="4D738A"/>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63DB1811"/>
    <w:multiLevelType w:val="hybridMultilevel"/>
    <w:tmpl w:val="0FB6209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211"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67963148"/>
    <w:multiLevelType w:val="hybridMultilevel"/>
    <w:tmpl w:val="9F64652C"/>
    <w:lvl w:ilvl="0" w:tplc="E7FAE138">
      <w:start w:val="1"/>
      <w:numFmt w:val="decimal"/>
      <w:lvlText w:val="%1."/>
      <w:lvlJc w:val="left"/>
      <w:pPr>
        <w:ind w:left="1145" w:hanging="360"/>
      </w:pPr>
      <w:rPr>
        <w:rFonts w:hint="default"/>
      </w:rPr>
    </w:lvl>
    <w:lvl w:ilvl="1" w:tplc="0C090019" w:tentative="1">
      <w:start w:val="1"/>
      <w:numFmt w:val="lowerLetter"/>
      <w:lvlText w:val="%2."/>
      <w:lvlJc w:val="left"/>
      <w:pPr>
        <w:ind w:left="1865" w:hanging="360"/>
      </w:pPr>
    </w:lvl>
    <w:lvl w:ilvl="2" w:tplc="0C09001B" w:tentative="1">
      <w:start w:val="1"/>
      <w:numFmt w:val="lowerRoman"/>
      <w:lvlText w:val="%3."/>
      <w:lvlJc w:val="right"/>
      <w:pPr>
        <w:ind w:left="2585" w:hanging="180"/>
      </w:pPr>
    </w:lvl>
    <w:lvl w:ilvl="3" w:tplc="0C09000F" w:tentative="1">
      <w:start w:val="1"/>
      <w:numFmt w:val="decimal"/>
      <w:lvlText w:val="%4."/>
      <w:lvlJc w:val="left"/>
      <w:pPr>
        <w:ind w:left="3305" w:hanging="360"/>
      </w:pPr>
    </w:lvl>
    <w:lvl w:ilvl="4" w:tplc="0C090019" w:tentative="1">
      <w:start w:val="1"/>
      <w:numFmt w:val="lowerLetter"/>
      <w:lvlText w:val="%5."/>
      <w:lvlJc w:val="left"/>
      <w:pPr>
        <w:ind w:left="4025" w:hanging="360"/>
      </w:pPr>
    </w:lvl>
    <w:lvl w:ilvl="5" w:tplc="0C09001B" w:tentative="1">
      <w:start w:val="1"/>
      <w:numFmt w:val="lowerRoman"/>
      <w:lvlText w:val="%6."/>
      <w:lvlJc w:val="right"/>
      <w:pPr>
        <w:ind w:left="4745" w:hanging="180"/>
      </w:pPr>
    </w:lvl>
    <w:lvl w:ilvl="6" w:tplc="0C09000F" w:tentative="1">
      <w:start w:val="1"/>
      <w:numFmt w:val="decimal"/>
      <w:lvlText w:val="%7."/>
      <w:lvlJc w:val="left"/>
      <w:pPr>
        <w:ind w:left="5465" w:hanging="360"/>
      </w:pPr>
    </w:lvl>
    <w:lvl w:ilvl="7" w:tplc="0C090019" w:tentative="1">
      <w:start w:val="1"/>
      <w:numFmt w:val="lowerLetter"/>
      <w:lvlText w:val="%8."/>
      <w:lvlJc w:val="left"/>
      <w:pPr>
        <w:ind w:left="6185" w:hanging="360"/>
      </w:pPr>
    </w:lvl>
    <w:lvl w:ilvl="8" w:tplc="0C09001B" w:tentative="1">
      <w:start w:val="1"/>
      <w:numFmt w:val="lowerRoman"/>
      <w:lvlText w:val="%9."/>
      <w:lvlJc w:val="right"/>
      <w:pPr>
        <w:ind w:left="6905" w:hanging="180"/>
      </w:pPr>
    </w:lvl>
  </w:abstractNum>
  <w:abstractNum w:abstractNumId="26" w15:restartNumberingAfterBreak="0">
    <w:nsid w:val="75993219"/>
    <w:multiLevelType w:val="hybridMultilevel"/>
    <w:tmpl w:val="799CF30E"/>
    <w:lvl w:ilvl="0" w:tplc="0C1CD1DA">
      <w:start w:val="1"/>
      <w:numFmt w:val="decimal"/>
      <w:lvlText w:val="%1."/>
      <w:lvlJc w:val="left"/>
      <w:pPr>
        <w:ind w:left="786" w:hanging="360"/>
      </w:pPr>
      <w:rPr>
        <w:rFonts w:ascii="Aptos" w:eastAsiaTheme="minorHAnsi" w:hAnsi="Aptos" w:cstheme="minorBidi"/>
      </w:rPr>
    </w:lvl>
    <w:lvl w:ilvl="1" w:tplc="FFFFFFFF">
      <w:start w:val="1"/>
      <w:numFmt w:val="lowerLetter"/>
      <w:lvlText w:val="%2."/>
      <w:lvlJc w:val="left"/>
      <w:pPr>
        <w:ind w:left="1211" w:hanging="360"/>
      </w:pPr>
    </w:lvl>
    <w:lvl w:ilvl="2" w:tplc="FFFFFFFF" w:tentative="1">
      <w:start w:val="1"/>
      <w:numFmt w:val="lowerRoman"/>
      <w:lvlText w:val="%3."/>
      <w:lvlJc w:val="right"/>
      <w:pPr>
        <w:ind w:left="2226" w:hanging="180"/>
      </w:pPr>
    </w:lvl>
    <w:lvl w:ilvl="3" w:tplc="FFFFFFFF" w:tentative="1">
      <w:start w:val="1"/>
      <w:numFmt w:val="decimal"/>
      <w:lvlText w:val="%4."/>
      <w:lvlJc w:val="left"/>
      <w:pPr>
        <w:ind w:left="2946" w:hanging="360"/>
      </w:pPr>
    </w:lvl>
    <w:lvl w:ilvl="4" w:tplc="FFFFFFFF" w:tentative="1">
      <w:start w:val="1"/>
      <w:numFmt w:val="lowerLetter"/>
      <w:lvlText w:val="%5."/>
      <w:lvlJc w:val="left"/>
      <w:pPr>
        <w:ind w:left="3666" w:hanging="360"/>
      </w:pPr>
    </w:lvl>
    <w:lvl w:ilvl="5" w:tplc="FFFFFFFF" w:tentative="1">
      <w:start w:val="1"/>
      <w:numFmt w:val="lowerRoman"/>
      <w:lvlText w:val="%6."/>
      <w:lvlJc w:val="right"/>
      <w:pPr>
        <w:ind w:left="4386" w:hanging="180"/>
      </w:pPr>
    </w:lvl>
    <w:lvl w:ilvl="6" w:tplc="FFFFFFFF" w:tentative="1">
      <w:start w:val="1"/>
      <w:numFmt w:val="decimal"/>
      <w:lvlText w:val="%7."/>
      <w:lvlJc w:val="left"/>
      <w:pPr>
        <w:ind w:left="5106" w:hanging="360"/>
      </w:pPr>
    </w:lvl>
    <w:lvl w:ilvl="7" w:tplc="FFFFFFFF" w:tentative="1">
      <w:start w:val="1"/>
      <w:numFmt w:val="lowerLetter"/>
      <w:lvlText w:val="%8."/>
      <w:lvlJc w:val="left"/>
      <w:pPr>
        <w:ind w:left="5826" w:hanging="360"/>
      </w:pPr>
    </w:lvl>
    <w:lvl w:ilvl="8" w:tplc="FFFFFFFF" w:tentative="1">
      <w:start w:val="1"/>
      <w:numFmt w:val="lowerRoman"/>
      <w:lvlText w:val="%9."/>
      <w:lvlJc w:val="right"/>
      <w:pPr>
        <w:ind w:left="6546" w:hanging="180"/>
      </w:pPr>
    </w:lvl>
  </w:abstractNum>
  <w:abstractNum w:abstractNumId="27" w15:restartNumberingAfterBreak="0">
    <w:nsid w:val="76805BD0"/>
    <w:multiLevelType w:val="hybridMultilevel"/>
    <w:tmpl w:val="21564F14"/>
    <w:lvl w:ilvl="0" w:tplc="D70A27C6">
      <w:start w:val="14"/>
      <w:numFmt w:val="decimal"/>
      <w:lvlText w:val="%1."/>
      <w:lvlJc w:val="left"/>
      <w:pPr>
        <w:ind w:left="720" w:hanging="360"/>
      </w:pPr>
      <w:rPr>
        <w:rFonts w:ascii="Aptos" w:eastAsiaTheme="minorHAnsi" w:hAnsi="Aptos" w:cstheme="minorBidi" w:hint="default"/>
      </w:rPr>
    </w:lvl>
    <w:lvl w:ilvl="1" w:tplc="0C090019">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28" w15:restartNumberingAfterBreak="0">
    <w:nsid w:val="7C441351"/>
    <w:multiLevelType w:val="hybridMultilevel"/>
    <w:tmpl w:val="8DC2D9C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7CD255FE"/>
    <w:multiLevelType w:val="hybridMultilevel"/>
    <w:tmpl w:val="D40ED5A8"/>
    <w:lvl w:ilvl="0" w:tplc="821A8E76">
      <w:start w:val="7"/>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929973354">
    <w:abstractNumId w:val="23"/>
  </w:num>
  <w:num w:numId="2" w16cid:durableId="2069108596">
    <w:abstractNumId w:val="5"/>
  </w:num>
  <w:num w:numId="3" w16cid:durableId="177931652">
    <w:abstractNumId w:val="3"/>
  </w:num>
  <w:num w:numId="4" w16cid:durableId="373114797">
    <w:abstractNumId w:val="0"/>
  </w:num>
  <w:num w:numId="5" w16cid:durableId="1751198904">
    <w:abstractNumId w:val="1"/>
  </w:num>
  <w:num w:numId="6" w16cid:durableId="1090390121">
    <w:abstractNumId w:val="6"/>
  </w:num>
  <w:num w:numId="7" w16cid:durableId="349334072">
    <w:abstractNumId w:val="22"/>
  </w:num>
  <w:num w:numId="8" w16cid:durableId="1969894272">
    <w:abstractNumId w:val="2"/>
  </w:num>
  <w:num w:numId="9" w16cid:durableId="1964262710">
    <w:abstractNumId w:val="17"/>
  </w:num>
  <w:num w:numId="10" w16cid:durableId="337773282">
    <w:abstractNumId w:val="28"/>
  </w:num>
  <w:num w:numId="11" w16cid:durableId="1352487339">
    <w:abstractNumId w:val="9"/>
  </w:num>
  <w:num w:numId="12" w16cid:durableId="1136409938">
    <w:abstractNumId w:val="18"/>
  </w:num>
  <w:num w:numId="13" w16cid:durableId="199052797">
    <w:abstractNumId w:val="13"/>
  </w:num>
  <w:num w:numId="14" w16cid:durableId="598368237">
    <w:abstractNumId w:val="10"/>
  </w:num>
  <w:num w:numId="15" w16cid:durableId="1392269724">
    <w:abstractNumId w:val="16"/>
  </w:num>
  <w:num w:numId="16" w16cid:durableId="790712032">
    <w:abstractNumId w:val="12"/>
  </w:num>
  <w:num w:numId="17" w16cid:durableId="958992010">
    <w:abstractNumId w:val="25"/>
  </w:num>
  <w:num w:numId="18" w16cid:durableId="549147365">
    <w:abstractNumId w:val="20"/>
  </w:num>
  <w:num w:numId="19" w16cid:durableId="693383753">
    <w:abstractNumId w:val="24"/>
  </w:num>
  <w:num w:numId="20" w16cid:durableId="763963520">
    <w:abstractNumId w:val="26"/>
  </w:num>
  <w:num w:numId="21" w16cid:durableId="1772386409">
    <w:abstractNumId w:val="8"/>
  </w:num>
  <w:num w:numId="22" w16cid:durableId="1214006900">
    <w:abstractNumId w:val="29"/>
  </w:num>
  <w:num w:numId="23" w16cid:durableId="1746803144">
    <w:abstractNumId w:val="21"/>
  </w:num>
  <w:num w:numId="24" w16cid:durableId="1837528306">
    <w:abstractNumId w:val="11"/>
  </w:num>
  <w:num w:numId="25" w16cid:durableId="2093769973">
    <w:abstractNumId w:val="19"/>
  </w:num>
  <w:num w:numId="26" w16cid:durableId="1464887421">
    <w:abstractNumId w:val="15"/>
  </w:num>
  <w:num w:numId="27" w16cid:durableId="2001151395">
    <w:abstractNumId w:val="7"/>
  </w:num>
  <w:num w:numId="28" w16cid:durableId="2019771807">
    <w:abstractNumId w:val="14"/>
  </w:num>
  <w:num w:numId="29" w16cid:durableId="462382469">
    <w:abstractNumId w:val="27"/>
  </w:num>
  <w:num w:numId="30" w16cid:durableId="75860165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28B8"/>
    <w:rsid w:val="00002F00"/>
    <w:rsid w:val="00013A0B"/>
    <w:rsid w:val="000147E1"/>
    <w:rsid w:val="000259D7"/>
    <w:rsid w:val="00036F3D"/>
    <w:rsid w:val="000377F1"/>
    <w:rsid w:val="0004054C"/>
    <w:rsid w:val="00046089"/>
    <w:rsid w:val="0005004C"/>
    <w:rsid w:val="00050A6B"/>
    <w:rsid w:val="00052BC1"/>
    <w:rsid w:val="00070DBD"/>
    <w:rsid w:val="00071401"/>
    <w:rsid w:val="00073B51"/>
    <w:rsid w:val="00076901"/>
    <w:rsid w:val="000779B6"/>
    <w:rsid w:val="000779BE"/>
    <w:rsid w:val="00082118"/>
    <w:rsid w:val="00084D45"/>
    <w:rsid w:val="000864A2"/>
    <w:rsid w:val="0008677C"/>
    <w:rsid w:val="00096B7A"/>
    <w:rsid w:val="000D4CC4"/>
    <w:rsid w:val="000E0872"/>
    <w:rsid w:val="000F3D72"/>
    <w:rsid w:val="000F4A1F"/>
    <w:rsid w:val="000F4DAD"/>
    <w:rsid w:val="000F7FFC"/>
    <w:rsid w:val="0010081E"/>
    <w:rsid w:val="0011430B"/>
    <w:rsid w:val="001223A5"/>
    <w:rsid w:val="00125985"/>
    <w:rsid w:val="00125A59"/>
    <w:rsid w:val="00126A30"/>
    <w:rsid w:val="00126BF0"/>
    <w:rsid w:val="001271CC"/>
    <w:rsid w:val="00127B1C"/>
    <w:rsid w:val="00134EAB"/>
    <w:rsid w:val="001426F1"/>
    <w:rsid w:val="001436C0"/>
    <w:rsid w:val="00145625"/>
    <w:rsid w:val="001474FE"/>
    <w:rsid w:val="001519CF"/>
    <w:rsid w:val="00151A0A"/>
    <w:rsid w:val="00153D2B"/>
    <w:rsid w:val="001565CE"/>
    <w:rsid w:val="00161647"/>
    <w:rsid w:val="0016562F"/>
    <w:rsid w:val="00167AEB"/>
    <w:rsid w:val="00175A16"/>
    <w:rsid w:val="00185150"/>
    <w:rsid w:val="00191FE6"/>
    <w:rsid w:val="00192F33"/>
    <w:rsid w:val="001C0B1E"/>
    <w:rsid w:val="001D01BC"/>
    <w:rsid w:val="00206F8F"/>
    <w:rsid w:val="0021151E"/>
    <w:rsid w:val="00215B95"/>
    <w:rsid w:val="00221424"/>
    <w:rsid w:val="00222021"/>
    <w:rsid w:val="00227ED4"/>
    <w:rsid w:val="00230B26"/>
    <w:rsid w:val="00231C53"/>
    <w:rsid w:val="0024001A"/>
    <w:rsid w:val="00253442"/>
    <w:rsid w:val="00263C57"/>
    <w:rsid w:val="00276DB9"/>
    <w:rsid w:val="002831D2"/>
    <w:rsid w:val="00285B24"/>
    <w:rsid w:val="002927DA"/>
    <w:rsid w:val="00294C14"/>
    <w:rsid w:val="002A0994"/>
    <w:rsid w:val="002A31CA"/>
    <w:rsid w:val="002A391C"/>
    <w:rsid w:val="002A53CE"/>
    <w:rsid w:val="002B70E7"/>
    <w:rsid w:val="002C36D2"/>
    <w:rsid w:val="002D0351"/>
    <w:rsid w:val="002D19A4"/>
    <w:rsid w:val="002D75E2"/>
    <w:rsid w:val="002D75F4"/>
    <w:rsid w:val="002E6B7A"/>
    <w:rsid w:val="00302999"/>
    <w:rsid w:val="00304CEF"/>
    <w:rsid w:val="00316168"/>
    <w:rsid w:val="0032780E"/>
    <w:rsid w:val="00331B60"/>
    <w:rsid w:val="003338AE"/>
    <w:rsid w:val="00333B8A"/>
    <w:rsid w:val="003359E7"/>
    <w:rsid w:val="00343C7A"/>
    <w:rsid w:val="00347D81"/>
    <w:rsid w:val="0035390F"/>
    <w:rsid w:val="003576FD"/>
    <w:rsid w:val="00361B64"/>
    <w:rsid w:val="003642E1"/>
    <w:rsid w:val="003650E3"/>
    <w:rsid w:val="00365DFC"/>
    <w:rsid w:val="00372C25"/>
    <w:rsid w:val="003750F8"/>
    <w:rsid w:val="003903CB"/>
    <w:rsid w:val="00390478"/>
    <w:rsid w:val="00394664"/>
    <w:rsid w:val="00395615"/>
    <w:rsid w:val="003B28B8"/>
    <w:rsid w:val="003D4C8D"/>
    <w:rsid w:val="003D6586"/>
    <w:rsid w:val="003E3BAE"/>
    <w:rsid w:val="003E611C"/>
    <w:rsid w:val="003F53FE"/>
    <w:rsid w:val="003F68A8"/>
    <w:rsid w:val="004003A0"/>
    <w:rsid w:val="004065A2"/>
    <w:rsid w:val="00410526"/>
    <w:rsid w:val="004111CD"/>
    <w:rsid w:val="00411E84"/>
    <w:rsid w:val="004166C8"/>
    <w:rsid w:val="004200B9"/>
    <w:rsid w:val="00423DBA"/>
    <w:rsid w:val="00431EE2"/>
    <w:rsid w:val="00432203"/>
    <w:rsid w:val="00433E6F"/>
    <w:rsid w:val="00435A2B"/>
    <w:rsid w:val="00444EB8"/>
    <w:rsid w:val="004450A3"/>
    <w:rsid w:val="004506E4"/>
    <w:rsid w:val="00451284"/>
    <w:rsid w:val="00453257"/>
    <w:rsid w:val="00454791"/>
    <w:rsid w:val="004560D4"/>
    <w:rsid w:val="00460E8F"/>
    <w:rsid w:val="004627DD"/>
    <w:rsid w:val="00476069"/>
    <w:rsid w:val="00487DDC"/>
    <w:rsid w:val="00491016"/>
    <w:rsid w:val="004917E0"/>
    <w:rsid w:val="004A1F8A"/>
    <w:rsid w:val="004A7786"/>
    <w:rsid w:val="004B0D8A"/>
    <w:rsid w:val="004B42F6"/>
    <w:rsid w:val="004C2C0C"/>
    <w:rsid w:val="004C5DB3"/>
    <w:rsid w:val="004C5FB0"/>
    <w:rsid w:val="004D0E2F"/>
    <w:rsid w:val="004E5C38"/>
    <w:rsid w:val="004E6F7D"/>
    <w:rsid w:val="004F0686"/>
    <w:rsid w:val="004F3071"/>
    <w:rsid w:val="004F444D"/>
    <w:rsid w:val="004F7D34"/>
    <w:rsid w:val="00511165"/>
    <w:rsid w:val="005113CE"/>
    <w:rsid w:val="0051234A"/>
    <w:rsid w:val="005160DA"/>
    <w:rsid w:val="0052203D"/>
    <w:rsid w:val="005247E2"/>
    <w:rsid w:val="00540485"/>
    <w:rsid w:val="00543194"/>
    <w:rsid w:val="00544D39"/>
    <w:rsid w:val="00547208"/>
    <w:rsid w:val="00547B7D"/>
    <w:rsid w:val="00551CD3"/>
    <w:rsid w:val="00552AA4"/>
    <w:rsid w:val="00555E6F"/>
    <w:rsid w:val="00567BA2"/>
    <w:rsid w:val="00584D42"/>
    <w:rsid w:val="0058685D"/>
    <w:rsid w:val="0059286C"/>
    <w:rsid w:val="00593F07"/>
    <w:rsid w:val="005A5EE2"/>
    <w:rsid w:val="005B08BC"/>
    <w:rsid w:val="005C1BB3"/>
    <w:rsid w:val="005C2EE6"/>
    <w:rsid w:val="005D2252"/>
    <w:rsid w:val="005D3FEF"/>
    <w:rsid w:val="005D5280"/>
    <w:rsid w:val="005E4C04"/>
    <w:rsid w:val="005F0B8E"/>
    <w:rsid w:val="005F3A0F"/>
    <w:rsid w:val="00611661"/>
    <w:rsid w:val="00612FB6"/>
    <w:rsid w:val="00613FFA"/>
    <w:rsid w:val="006150CB"/>
    <w:rsid w:val="006231FE"/>
    <w:rsid w:val="0062452F"/>
    <w:rsid w:val="006249A3"/>
    <w:rsid w:val="00636145"/>
    <w:rsid w:val="00636BAC"/>
    <w:rsid w:val="006418A7"/>
    <w:rsid w:val="00643295"/>
    <w:rsid w:val="006459B9"/>
    <w:rsid w:val="00645F75"/>
    <w:rsid w:val="00651AE1"/>
    <w:rsid w:val="00653578"/>
    <w:rsid w:val="00655A7A"/>
    <w:rsid w:val="006634D3"/>
    <w:rsid w:val="006777BD"/>
    <w:rsid w:val="006958A0"/>
    <w:rsid w:val="006A0003"/>
    <w:rsid w:val="006A036F"/>
    <w:rsid w:val="006A4603"/>
    <w:rsid w:val="006B2586"/>
    <w:rsid w:val="006C16B7"/>
    <w:rsid w:val="006E0139"/>
    <w:rsid w:val="006F55E5"/>
    <w:rsid w:val="00711B67"/>
    <w:rsid w:val="007156EE"/>
    <w:rsid w:val="007172A8"/>
    <w:rsid w:val="00721F75"/>
    <w:rsid w:val="0072568B"/>
    <w:rsid w:val="00730EC9"/>
    <w:rsid w:val="00743966"/>
    <w:rsid w:val="00744F52"/>
    <w:rsid w:val="00755D11"/>
    <w:rsid w:val="00755E82"/>
    <w:rsid w:val="00762059"/>
    <w:rsid w:val="00766CEE"/>
    <w:rsid w:val="00771189"/>
    <w:rsid w:val="00797F2D"/>
    <w:rsid w:val="007B0031"/>
    <w:rsid w:val="007B096E"/>
    <w:rsid w:val="007B154C"/>
    <w:rsid w:val="007C67C8"/>
    <w:rsid w:val="007D38E4"/>
    <w:rsid w:val="007E2678"/>
    <w:rsid w:val="007E2B75"/>
    <w:rsid w:val="007F32A7"/>
    <w:rsid w:val="007F5DF0"/>
    <w:rsid w:val="007F75D3"/>
    <w:rsid w:val="00814AD4"/>
    <w:rsid w:val="00814ECD"/>
    <w:rsid w:val="008417A4"/>
    <w:rsid w:val="00843D07"/>
    <w:rsid w:val="008447B8"/>
    <w:rsid w:val="00853D51"/>
    <w:rsid w:val="00862747"/>
    <w:rsid w:val="00863C39"/>
    <w:rsid w:val="0087107A"/>
    <w:rsid w:val="008832E0"/>
    <w:rsid w:val="008836DA"/>
    <w:rsid w:val="008934DA"/>
    <w:rsid w:val="008952A1"/>
    <w:rsid w:val="008A49A0"/>
    <w:rsid w:val="008B112B"/>
    <w:rsid w:val="008B2069"/>
    <w:rsid w:val="008B719D"/>
    <w:rsid w:val="008C11C7"/>
    <w:rsid w:val="008C33C1"/>
    <w:rsid w:val="008D2EF7"/>
    <w:rsid w:val="008D3803"/>
    <w:rsid w:val="008D3FC6"/>
    <w:rsid w:val="008E3CBB"/>
    <w:rsid w:val="008E5993"/>
    <w:rsid w:val="008E7F8A"/>
    <w:rsid w:val="008F10D8"/>
    <w:rsid w:val="00907C03"/>
    <w:rsid w:val="00921347"/>
    <w:rsid w:val="0092294A"/>
    <w:rsid w:val="00927183"/>
    <w:rsid w:val="00927A3B"/>
    <w:rsid w:val="00932111"/>
    <w:rsid w:val="00943064"/>
    <w:rsid w:val="0094341E"/>
    <w:rsid w:val="0095798A"/>
    <w:rsid w:val="00964826"/>
    <w:rsid w:val="00966C18"/>
    <w:rsid w:val="009775E7"/>
    <w:rsid w:val="00980651"/>
    <w:rsid w:val="0098671E"/>
    <w:rsid w:val="00995654"/>
    <w:rsid w:val="009A4A6C"/>
    <w:rsid w:val="009A76BF"/>
    <w:rsid w:val="009B244B"/>
    <w:rsid w:val="009B4E8D"/>
    <w:rsid w:val="009C5EA2"/>
    <w:rsid w:val="009D55D4"/>
    <w:rsid w:val="009D5AAF"/>
    <w:rsid w:val="009E48F1"/>
    <w:rsid w:val="009E6E83"/>
    <w:rsid w:val="00A12276"/>
    <w:rsid w:val="00A15C18"/>
    <w:rsid w:val="00A30B62"/>
    <w:rsid w:val="00A3130F"/>
    <w:rsid w:val="00A414CF"/>
    <w:rsid w:val="00A42633"/>
    <w:rsid w:val="00A45BE5"/>
    <w:rsid w:val="00A62E00"/>
    <w:rsid w:val="00A6455D"/>
    <w:rsid w:val="00A874EA"/>
    <w:rsid w:val="00AA1221"/>
    <w:rsid w:val="00AA762A"/>
    <w:rsid w:val="00AB5D76"/>
    <w:rsid w:val="00AB60C8"/>
    <w:rsid w:val="00AB7EC6"/>
    <w:rsid w:val="00AC11D1"/>
    <w:rsid w:val="00AD7CC1"/>
    <w:rsid w:val="00AE1C05"/>
    <w:rsid w:val="00AE4085"/>
    <w:rsid w:val="00AE46B5"/>
    <w:rsid w:val="00AF1708"/>
    <w:rsid w:val="00AF378B"/>
    <w:rsid w:val="00AF569C"/>
    <w:rsid w:val="00AF64AD"/>
    <w:rsid w:val="00B019BE"/>
    <w:rsid w:val="00B03AB5"/>
    <w:rsid w:val="00B124AE"/>
    <w:rsid w:val="00B128D6"/>
    <w:rsid w:val="00B130C0"/>
    <w:rsid w:val="00B16DC4"/>
    <w:rsid w:val="00B17CC7"/>
    <w:rsid w:val="00B21B29"/>
    <w:rsid w:val="00B45253"/>
    <w:rsid w:val="00B46027"/>
    <w:rsid w:val="00B46B6D"/>
    <w:rsid w:val="00B50F7F"/>
    <w:rsid w:val="00B520C0"/>
    <w:rsid w:val="00B53241"/>
    <w:rsid w:val="00B63E63"/>
    <w:rsid w:val="00B659F7"/>
    <w:rsid w:val="00B74328"/>
    <w:rsid w:val="00B74535"/>
    <w:rsid w:val="00B75C31"/>
    <w:rsid w:val="00B93430"/>
    <w:rsid w:val="00B96CB2"/>
    <w:rsid w:val="00B97BAE"/>
    <w:rsid w:val="00BA07CD"/>
    <w:rsid w:val="00BB0247"/>
    <w:rsid w:val="00BB2A24"/>
    <w:rsid w:val="00BB5122"/>
    <w:rsid w:val="00BC6D36"/>
    <w:rsid w:val="00BC73A8"/>
    <w:rsid w:val="00BD5135"/>
    <w:rsid w:val="00BD6C39"/>
    <w:rsid w:val="00BD6DBA"/>
    <w:rsid w:val="00BE1438"/>
    <w:rsid w:val="00BE2CDD"/>
    <w:rsid w:val="00BE7BB6"/>
    <w:rsid w:val="00BF004D"/>
    <w:rsid w:val="00BF0D82"/>
    <w:rsid w:val="00BF3F4D"/>
    <w:rsid w:val="00BF61A2"/>
    <w:rsid w:val="00BF7609"/>
    <w:rsid w:val="00C157EE"/>
    <w:rsid w:val="00C168C3"/>
    <w:rsid w:val="00C24AEC"/>
    <w:rsid w:val="00C279C1"/>
    <w:rsid w:val="00C33B7C"/>
    <w:rsid w:val="00C4231C"/>
    <w:rsid w:val="00C501AE"/>
    <w:rsid w:val="00C50298"/>
    <w:rsid w:val="00C50C97"/>
    <w:rsid w:val="00C52768"/>
    <w:rsid w:val="00C5563E"/>
    <w:rsid w:val="00C63D25"/>
    <w:rsid w:val="00C646C0"/>
    <w:rsid w:val="00C66130"/>
    <w:rsid w:val="00C675D8"/>
    <w:rsid w:val="00C6778F"/>
    <w:rsid w:val="00C71224"/>
    <w:rsid w:val="00C7223B"/>
    <w:rsid w:val="00C7644F"/>
    <w:rsid w:val="00C80803"/>
    <w:rsid w:val="00C86FA8"/>
    <w:rsid w:val="00C91A16"/>
    <w:rsid w:val="00C92EF5"/>
    <w:rsid w:val="00C954B5"/>
    <w:rsid w:val="00CA64C5"/>
    <w:rsid w:val="00CB0DDB"/>
    <w:rsid w:val="00CB6A39"/>
    <w:rsid w:val="00CB71A6"/>
    <w:rsid w:val="00CC199A"/>
    <w:rsid w:val="00CC1F80"/>
    <w:rsid w:val="00CC71CD"/>
    <w:rsid w:val="00CD775A"/>
    <w:rsid w:val="00CE3A59"/>
    <w:rsid w:val="00CE6939"/>
    <w:rsid w:val="00CF3728"/>
    <w:rsid w:val="00D006EC"/>
    <w:rsid w:val="00D043B1"/>
    <w:rsid w:val="00D04F7A"/>
    <w:rsid w:val="00D05166"/>
    <w:rsid w:val="00D10310"/>
    <w:rsid w:val="00D2005D"/>
    <w:rsid w:val="00D22146"/>
    <w:rsid w:val="00D22BD6"/>
    <w:rsid w:val="00D26DA5"/>
    <w:rsid w:val="00D45F31"/>
    <w:rsid w:val="00D50837"/>
    <w:rsid w:val="00D51812"/>
    <w:rsid w:val="00D700D4"/>
    <w:rsid w:val="00D866DF"/>
    <w:rsid w:val="00D947CF"/>
    <w:rsid w:val="00DA3B50"/>
    <w:rsid w:val="00DB1062"/>
    <w:rsid w:val="00DB26B2"/>
    <w:rsid w:val="00DC7155"/>
    <w:rsid w:val="00DC7F53"/>
    <w:rsid w:val="00DF3768"/>
    <w:rsid w:val="00E04EEF"/>
    <w:rsid w:val="00E073B1"/>
    <w:rsid w:val="00E21C92"/>
    <w:rsid w:val="00E34811"/>
    <w:rsid w:val="00E43156"/>
    <w:rsid w:val="00E669C1"/>
    <w:rsid w:val="00E67A63"/>
    <w:rsid w:val="00E701B5"/>
    <w:rsid w:val="00E7343C"/>
    <w:rsid w:val="00E77D20"/>
    <w:rsid w:val="00E91D22"/>
    <w:rsid w:val="00E96729"/>
    <w:rsid w:val="00EA18F8"/>
    <w:rsid w:val="00EB50C4"/>
    <w:rsid w:val="00EB748F"/>
    <w:rsid w:val="00ED245E"/>
    <w:rsid w:val="00EE5113"/>
    <w:rsid w:val="00EE5BF5"/>
    <w:rsid w:val="00EF3CEB"/>
    <w:rsid w:val="00F04270"/>
    <w:rsid w:val="00F0767F"/>
    <w:rsid w:val="00F07F97"/>
    <w:rsid w:val="00F21F66"/>
    <w:rsid w:val="00F42933"/>
    <w:rsid w:val="00F47AD3"/>
    <w:rsid w:val="00F47BEA"/>
    <w:rsid w:val="00F47C96"/>
    <w:rsid w:val="00F6260F"/>
    <w:rsid w:val="00F65EAF"/>
    <w:rsid w:val="00F735DA"/>
    <w:rsid w:val="00F7612B"/>
    <w:rsid w:val="00F832CF"/>
    <w:rsid w:val="00F9445E"/>
    <w:rsid w:val="00F95839"/>
    <w:rsid w:val="00FA4523"/>
    <w:rsid w:val="00FA5F75"/>
    <w:rsid w:val="00FB3DEB"/>
    <w:rsid w:val="00FE0E74"/>
    <w:rsid w:val="00FE56A6"/>
    <w:rsid w:val="00FF1BDF"/>
    <w:rsid w:val="00FF56C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F03C90"/>
  <w15:docId w15:val="{8B713117-C1C7-4A96-9ACD-CD36A9AF6A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31C53"/>
    <w:rPr>
      <w:rFonts w:cs="Calibri"/>
      <w:w w:val="105"/>
      <w:kern w:val="40"/>
      <w:sz w:val="22"/>
      <w:szCs w:val="22"/>
      <w:lang w:eastAsia="en-US"/>
    </w:rPr>
  </w:style>
  <w:style w:type="paragraph" w:styleId="Heading1">
    <w:name w:val="heading 1"/>
    <w:basedOn w:val="Normal"/>
    <w:next w:val="Normal"/>
    <w:link w:val="Heading1Char"/>
    <w:uiPriority w:val="9"/>
    <w:qFormat/>
    <w:rsid w:val="00AE46B5"/>
    <w:pPr>
      <w:keepNext/>
      <w:jc w:val="right"/>
      <w:outlineLvl w:val="0"/>
    </w:pPr>
    <w:rPr>
      <w:rFonts w:eastAsia="SimSun" w:cs="Angsana New"/>
      <w:b/>
      <w:bCs/>
      <w:color w:val="404040"/>
      <w:kern w:val="32"/>
      <w:sz w:val="52"/>
      <w:szCs w:val="52"/>
    </w:rPr>
  </w:style>
  <w:style w:type="paragraph" w:styleId="Heading2">
    <w:name w:val="heading 2"/>
    <w:basedOn w:val="Normal"/>
    <w:next w:val="Normal"/>
    <w:link w:val="Heading2Char"/>
    <w:uiPriority w:val="9"/>
    <w:unhideWhenUsed/>
    <w:qFormat/>
    <w:rsid w:val="00394664"/>
    <w:pPr>
      <w:keepNext/>
      <w:spacing w:before="240" w:after="60"/>
      <w:outlineLvl w:val="1"/>
    </w:pPr>
    <w:rPr>
      <w:rFonts w:eastAsia="SimSun" w:cs="Angsana New"/>
      <w:b/>
      <w:bCs/>
      <w:iCs/>
      <w:color w:val="4D738A"/>
      <w:sz w:val="40"/>
      <w:szCs w:val="48"/>
    </w:rPr>
  </w:style>
  <w:style w:type="paragraph" w:styleId="Heading3">
    <w:name w:val="heading 3"/>
    <w:basedOn w:val="Normal"/>
    <w:next w:val="Normal"/>
    <w:link w:val="Heading3Char"/>
    <w:uiPriority w:val="9"/>
    <w:unhideWhenUsed/>
    <w:qFormat/>
    <w:rsid w:val="006150CB"/>
    <w:pPr>
      <w:keepNext/>
      <w:spacing w:after="60"/>
      <w:outlineLvl w:val="2"/>
    </w:pPr>
    <w:rPr>
      <w:rFonts w:eastAsia="SimSun" w:cs="Angsana New"/>
      <w:b/>
      <w:bCs/>
      <w:color w:val="404040"/>
      <w:sz w:val="32"/>
      <w:szCs w:val="32"/>
    </w:rPr>
  </w:style>
  <w:style w:type="paragraph" w:styleId="Heading4">
    <w:name w:val="heading 4"/>
    <w:basedOn w:val="Heading3"/>
    <w:next w:val="Normal"/>
    <w:link w:val="Heading4Char"/>
    <w:uiPriority w:val="9"/>
    <w:unhideWhenUsed/>
    <w:qFormat/>
    <w:rsid w:val="0098671E"/>
    <w:pPr>
      <w:outlineLvl w:val="3"/>
    </w:pPr>
    <w:rPr>
      <w:color w:val="595959" w:themeColor="text1" w:themeTint="A6"/>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AE46B5"/>
    <w:rPr>
      <w:rFonts w:eastAsia="SimSun" w:cs="Angsana New"/>
      <w:b/>
      <w:bCs/>
      <w:color w:val="404040"/>
      <w:w w:val="105"/>
      <w:kern w:val="32"/>
      <w:sz w:val="52"/>
      <w:szCs w:val="52"/>
      <w:lang w:eastAsia="en-US"/>
    </w:rPr>
  </w:style>
  <w:style w:type="paragraph" w:styleId="Title">
    <w:name w:val="Title"/>
    <w:basedOn w:val="Normal"/>
    <w:next w:val="Normal"/>
    <w:link w:val="TitleChar"/>
    <w:uiPriority w:val="10"/>
    <w:qFormat/>
    <w:rsid w:val="006150CB"/>
    <w:pPr>
      <w:spacing w:before="240" w:after="60"/>
      <w:outlineLvl w:val="0"/>
    </w:pPr>
    <w:rPr>
      <w:rFonts w:eastAsia="SimSun" w:cs="Angsana New"/>
      <w:b/>
      <w:bCs/>
      <w:noProof/>
      <w:kern w:val="28"/>
      <w:sz w:val="56"/>
      <w:szCs w:val="32"/>
    </w:rPr>
  </w:style>
  <w:style w:type="character" w:customStyle="1" w:styleId="TitleChar">
    <w:name w:val="Title Char"/>
    <w:link w:val="Title"/>
    <w:uiPriority w:val="10"/>
    <w:rsid w:val="006150CB"/>
    <w:rPr>
      <w:rFonts w:eastAsia="SimSun" w:cs="Angsana New"/>
      <w:b/>
      <w:bCs/>
      <w:noProof/>
      <w:w w:val="105"/>
      <w:kern w:val="28"/>
      <w:sz w:val="56"/>
      <w:szCs w:val="32"/>
      <w:lang w:eastAsia="en-US"/>
    </w:rPr>
  </w:style>
  <w:style w:type="character" w:customStyle="1" w:styleId="Heading2Char">
    <w:name w:val="Heading 2 Char"/>
    <w:link w:val="Heading2"/>
    <w:uiPriority w:val="9"/>
    <w:rsid w:val="00394664"/>
    <w:rPr>
      <w:rFonts w:eastAsia="SimSun" w:cs="Angsana New"/>
      <w:b/>
      <w:bCs/>
      <w:iCs/>
      <w:color w:val="4D738A"/>
      <w:w w:val="105"/>
      <w:kern w:val="40"/>
      <w:sz w:val="40"/>
      <w:szCs w:val="48"/>
      <w:lang w:eastAsia="en-US"/>
    </w:rPr>
  </w:style>
  <w:style w:type="paragraph" w:styleId="Subtitle">
    <w:name w:val="Subtitle"/>
    <w:basedOn w:val="Title"/>
    <w:next w:val="Normal"/>
    <w:link w:val="SubtitleChar"/>
    <w:uiPriority w:val="11"/>
    <w:qFormat/>
    <w:rsid w:val="006150CB"/>
    <w:pPr>
      <w:jc w:val="right"/>
    </w:pPr>
    <w:rPr>
      <w:sz w:val="28"/>
      <w:szCs w:val="28"/>
    </w:rPr>
  </w:style>
  <w:style w:type="character" w:customStyle="1" w:styleId="SubtitleChar">
    <w:name w:val="Subtitle Char"/>
    <w:link w:val="Subtitle"/>
    <w:uiPriority w:val="11"/>
    <w:rsid w:val="006150CB"/>
    <w:rPr>
      <w:rFonts w:eastAsia="SimSun" w:cs="Angsana New"/>
      <w:b/>
      <w:bCs/>
      <w:noProof/>
      <w:w w:val="105"/>
      <w:kern w:val="28"/>
      <w:sz w:val="28"/>
      <w:szCs w:val="28"/>
      <w:lang w:eastAsia="en-US"/>
    </w:rPr>
  </w:style>
  <w:style w:type="character" w:customStyle="1" w:styleId="Heading3Char">
    <w:name w:val="Heading 3 Char"/>
    <w:link w:val="Heading3"/>
    <w:uiPriority w:val="9"/>
    <w:rsid w:val="006150CB"/>
    <w:rPr>
      <w:rFonts w:eastAsia="SimSun" w:cs="Angsana New"/>
      <w:b/>
      <w:bCs/>
      <w:color w:val="404040"/>
      <w:w w:val="105"/>
      <w:kern w:val="40"/>
      <w:sz w:val="32"/>
      <w:szCs w:val="32"/>
      <w:lang w:eastAsia="en-US"/>
    </w:rPr>
  </w:style>
  <w:style w:type="paragraph" w:styleId="Header">
    <w:name w:val="header"/>
    <w:basedOn w:val="Normal"/>
    <w:link w:val="HeaderChar"/>
    <w:uiPriority w:val="99"/>
    <w:unhideWhenUsed/>
    <w:rsid w:val="006150CB"/>
    <w:pPr>
      <w:tabs>
        <w:tab w:val="center" w:pos="4513"/>
        <w:tab w:val="right" w:pos="9026"/>
      </w:tabs>
    </w:pPr>
  </w:style>
  <w:style w:type="character" w:customStyle="1" w:styleId="HeaderChar">
    <w:name w:val="Header Char"/>
    <w:link w:val="Header"/>
    <w:uiPriority w:val="99"/>
    <w:rsid w:val="006150CB"/>
    <w:rPr>
      <w:sz w:val="22"/>
      <w:szCs w:val="22"/>
      <w:lang w:eastAsia="en-US"/>
    </w:rPr>
  </w:style>
  <w:style w:type="paragraph" w:styleId="Footer">
    <w:name w:val="footer"/>
    <w:basedOn w:val="Normal"/>
    <w:link w:val="FooterChar"/>
    <w:uiPriority w:val="99"/>
    <w:unhideWhenUsed/>
    <w:rsid w:val="006150CB"/>
    <w:pPr>
      <w:tabs>
        <w:tab w:val="center" w:pos="4513"/>
        <w:tab w:val="right" w:pos="9026"/>
      </w:tabs>
    </w:pPr>
  </w:style>
  <w:style w:type="character" w:customStyle="1" w:styleId="FooterChar">
    <w:name w:val="Footer Char"/>
    <w:link w:val="Footer"/>
    <w:uiPriority w:val="99"/>
    <w:rsid w:val="006150CB"/>
    <w:rPr>
      <w:sz w:val="22"/>
      <w:szCs w:val="22"/>
      <w:lang w:eastAsia="en-US"/>
    </w:rPr>
  </w:style>
  <w:style w:type="paragraph" w:styleId="BalloonText">
    <w:name w:val="Balloon Text"/>
    <w:basedOn w:val="Normal"/>
    <w:link w:val="BalloonTextChar"/>
    <w:uiPriority w:val="99"/>
    <w:semiHidden/>
    <w:unhideWhenUsed/>
    <w:rsid w:val="005C1BB3"/>
    <w:rPr>
      <w:rFonts w:ascii="Tahoma" w:hAnsi="Tahoma" w:cs="Tahoma"/>
      <w:sz w:val="16"/>
      <w:szCs w:val="16"/>
    </w:rPr>
  </w:style>
  <w:style w:type="character" w:customStyle="1" w:styleId="BalloonTextChar">
    <w:name w:val="Balloon Text Char"/>
    <w:link w:val="BalloonText"/>
    <w:uiPriority w:val="99"/>
    <w:semiHidden/>
    <w:rsid w:val="005C1BB3"/>
    <w:rPr>
      <w:rFonts w:ascii="Tahoma" w:hAnsi="Tahoma" w:cs="Tahoma"/>
      <w:w w:val="105"/>
      <w:kern w:val="40"/>
      <w:sz w:val="16"/>
      <w:szCs w:val="16"/>
      <w:lang w:eastAsia="en-US"/>
    </w:rPr>
  </w:style>
  <w:style w:type="paragraph" w:customStyle="1" w:styleId="Bullet1">
    <w:name w:val="Bullet 1"/>
    <w:basedOn w:val="ListBullet2"/>
    <w:autoRedefine/>
    <w:qFormat/>
    <w:rsid w:val="00AE46B5"/>
    <w:pPr>
      <w:numPr>
        <w:ilvl w:val="0"/>
      </w:numPr>
      <w:ind w:left="567" w:hanging="567"/>
    </w:pPr>
  </w:style>
  <w:style w:type="numbering" w:customStyle="1" w:styleId="Bullet2">
    <w:name w:val="Bullet 2"/>
    <w:basedOn w:val="NoList"/>
    <w:uiPriority w:val="99"/>
    <w:rsid w:val="0011430B"/>
    <w:pPr>
      <w:numPr>
        <w:numId w:val="2"/>
      </w:numPr>
    </w:pPr>
  </w:style>
  <w:style w:type="paragraph" w:styleId="ListBullet2">
    <w:name w:val="List Bullet 2"/>
    <w:basedOn w:val="ListBullet"/>
    <w:autoRedefine/>
    <w:uiPriority w:val="99"/>
    <w:unhideWhenUsed/>
    <w:qFormat/>
    <w:rsid w:val="00151A0A"/>
    <w:pPr>
      <w:ind w:left="1134" w:hanging="567"/>
    </w:pPr>
  </w:style>
  <w:style w:type="character" w:customStyle="1" w:styleId="Heading4Char">
    <w:name w:val="Heading 4 Char"/>
    <w:basedOn w:val="DefaultParagraphFont"/>
    <w:link w:val="Heading4"/>
    <w:uiPriority w:val="9"/>
    <w:rsid w:val="0098671E"/>
    <w:rPr>
      <w:rFonts w:eastAsia="SimSun" w:cs="Angsana New"/>
      <w:b/>
      <w:bCs/>
      <w:color w:val="595959" w:themeColor="text1" w:themeTint="A6"/>
      <w:w w:val="105"/>
      <w:kern w:val="40"/>
      <w:sz w:val="26"/>
      <w:szCs w:val="26"/>
      <w:lang w:eastAsia="en-US"/>
    </w:rPr>
  </w:style>
  <w:style w:type="paragraph" w:styleId="ListBullet">
    <w:name w:val="List Bullet"/>
    <w:aliases w:val="List Bullet 1"/>
    <w:basedOn w:val="Normal"/>
    <w:uiPriority w:val="99"/>
    <w:unhideWhenUsed/>
    <w:rsid w:val="0011430B"/>
    <w:pPr>
      <w:numPr>
        <w:ilvl w:val="1"/>
        <w:numId w:val="1"/>
      </w:numPr>
      <w:ind w:left="1440"/>
      <w:contextualSpacing/>
    </w:pPr>
  </w:style>
  <w:style w:type="character" w:styleId="Strong">
    <w:name w:val="Strong"/>
    <w:basedOn w:val="DefaultParagraphFont"/>
    <w:uiPriority w:val="22"/>
    <w:rsid w:val="0011430B"/>
    <w:rPr>
      <w:b/>
      <w:bCs/>
    </w:rPr>
  </w:style>
  <w:style w:type="character" w:styleId="SubtleEmphasis">
    <w:name w:val="Subtle Emphasis"/>
    <w:basedOn w:val="DefaultParagraphFont"/>
    <w:uiPriority w:val="19"/>
    <w:rsid w:val="0011430B"/>
    <w:rPr>
      <w:i/>
      <w:iCs/>
      <w:color w:val="808080" w:themeColor="text1" w:themeTint="7F"/>
    </w:rPr>
  </w:style>
  <w:style w:type="paragraph" w:styleId="ListParagraph">
    <w:name w:val="List Paragraph"/>
    <w:basedOn w:val="Normal"/>
    <w:uiPriority w:val="34"/>
    <w:rsid w:val="003650E3"/>
    <w:pPr>
      <w:spacing w:before="60" w:after="60" w:line="247" w:lineRule="auto"/>
      <w:ind w:left="720"/>
    </w:pPr>
    <w:rPr>
      <w:rFonts w:ascii="Aptos" w:eastAsiaTheme="minorHAnsi" w:hAnsi="Aptos" w:cstheme="minorBidi"/>
      <w:color w:val="000000"/>
      <w:w w:val="100"/>
      <w:kern w:val="0"/>
    </w:rPr>
  </w:style>
  <w:style w:type="character" w:styleId="Hyperlink">
    <w:name w:val="Hyperlink"/>
    <w:basedOn w:val="DefaultParagraphFont"/>
    <w:uiPriority w:val="99"/>
    <w:unhideWhenUsed/>
    <w:rsid w:val="003650E3"/>
    <w:rPr>
      <w:color w:val="0000FF" w:themeColor="hyperlink"/>
      <w:u w:val="single"/>
    </w:rPr>
  </w:style>
  <w:style w:type="character" w:styleId="UnresolvedMention">
    <w:name w:val="Unresolved Mention"/>
    <w:basedOn w:val="DefaultParagraphFont"/>
    <w:uiPriority w:val="99"/>
    <w:semiHidden/>
    <w:unhideWhenUsed/>
    <w:rsid w:val="004B0D8A"/>
    <w:rPr>
      <w:color w:val="605E5C"/>
      <w:shd w:val="clear" w:color="auto" w:fill="E1DFDD"/>
    </w:rPr>
  </w:style>
  <w:style w:type="character" w:styleId="FollowedHyperlink">
    <w:name w:val="FollowedHyperlink"/>
    <w:basedOn w:val="DefaultParagraphFont"/>
    <w:uiPriority w:val="99"/>
    <w:semiHidden/>
    <w:unhideWhenUsed/>
    <w:rsid w:val="00CC199A"/>
    <w:rPr>
      <w:color w:val="800080" w:themeColor="followedHyperlink"/>
      <w:u w:val="single"/>
    </w:rPr>
  </w:style>
  <w:style w:type="character" w:styleId="CommentReference">
    <w:name w:val="annotation reference"/>
    <w:basedOn w:val="DefaultParagraphFont"/>
    <w:uiPriority w:val="99"/>
    <w:semiHidden/>
    <w:unhideWhenUsed/>
    <w:rsid w:val="00076901"/>
    <w:rPr>
      <w:sz w:val="16"/>
      <w:szCs w:val="16"/>
    </w:rPr>
  </w:style>
  <w:style w:type="paragraph" w:styleId="CommentText">
    <w:name w:val="annotation text"/>
    <w:basedOn w:val="Normal"/>
    <w:link w:val="CommentTextChar"/>
    <w:uiPriority w:val="99"/>
    <w:unhideWhenUsed/>
    <w:rsid w:val="00076901"/>
    <w:rPr>
      <w:sz w:val="20"/>
      <w:szCs w:val="20"/>
    </w:rPr>
  </w:style>
  <w:style w:type="character" w:customStyle="1" w:styleId="CommentTextChar">
    <w:name w:val="Comment Text Char"/>
    <w:basedOn w:val="DefaultParagraphFont"/>
    <w:link w:val="CommentText"/>
    <w:uiPriority w:val="99"/>
    <w:rsid w:val="00076901"/>
    <w:rPr>
      <w:rFonts w:cs="Calibri"/>
      <w:w w:val="105"/>
      <w:kern w:val="40"/>
      <w:lang w:eastAsia="en-US"/>
    </w:rPr>
  </w:style>
  <w:style w:type="paragraph" w:styleId="CommentSubject">
    <w:name w:val="annotation subject"/>
    <w:basedOn w:val="CommentText"/>
    <w:next w:val="CommentText"/>
    <w:link w:val="CommentSubjectChar"/>
    <w:uiPriority w:val="99"/>
    <w:semiHidden/>
    <w:unhideWhenUsed/>
    <w:rsid w:val="00076901"/>
    <w:rPr>
      <w:b/>
      <w:bCs/>
    </w:rPr>
  </w:style>
  <w:style w:type="character" w:customStyle="1" w:styleId="CommentSubjectChar">
    <w:name w:val="Comment Subject Char"/>
    <w:basedOn w:val="CommentTextChar"/>
    <w:link w:val="CommentSubject"/>
    <w:uiPriority w:val="99"/>
    <w:semiHidden/>
    <w:rsid w:val="00076901"/>
    <w:rPr>
      <w:rFonts w:cs="Calibri"/>
      <w:b/>
      <w:bCs/>
      <w:w w:val="105"/>
      <w:kern w:val="40"/>
      <w:lang w:eastAsia="en-US"/>
    </w:rPr>
  </w:style>
  <w:style w:type="paragraph" w:styleId="NormalWeb">
    <w:name w:val="Normal (Web)"/>
    <w:basedOn w:val="Normal"/>
    <w:uiPriority w:val="99"/>
    <w:semiHidden/>
    <w:unhideWhenUsed/>
    <w:rsid w:val="00CB6A39"/>
    <w:rPr>
      <w:rFonts w:ascii="Times New Roman" w:hAnsi="Times New Roman" w:cs="Times New Roman"/>
      <w:sz w:val="24"/>
      <w:szCs w:val="24"/>
    </w:rPr>
  </w:style>
  <w:style w:type="character" w:styleId="Emphasis">
    <w:name w:val="Emphasis"/>
    <w:basedOn w:val="DefaultParagraphFont"/>
    <w:uiPriority w:val="20"/>
    <w:qFormat/>
    <w:rsid w:val="00721F75"/>
    <w:rPr>
      <w:i/>
      <w:iCs/>
    </w:rPr>
  </w:style>
  <w:style w:type="paragraph" w:styleId="Revision">
    <w:name w:val="Revision"/>
    <w:hidden/>
    <w:uiPriority w:val="99"/>
    <w:semiHidden/>
    <w:rsid w:val="00331B60"/>
    <w:rPr>
      <w:rFonts w:cs="Calibri"/>
      <w:w w:val="105"/>
      <w:kern w:val="40"/>
      <w:sz w:val="22"/>
      <w:szCs w:val="22"/>
      <w:lang w:eastAsia="en-US"/>
    </w:rPr>
  </w:style>
  <w:style w:type="table" w:styleId="TableGrid">
    <w:name w:val="Table Grid"/>
    <w:basedOn w:val="TableNormal"/>
    <w:uiPriority w:val="59"/>
    <w:rsid w:val="003338A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6249A3"/>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s://www.ag.gov.au/about-us/accountability-and-reporting/privacy-policy" TargetMode="External"/><Relationship Id="rId39" Type="http://schemas.openxmlformats.org/officeDocument/2006/relationships/hyperlink" Target="https://www.ag.gov.au/crime/publications/guidance-adequate-procedures-prevent-commission-foreign-bribery" TargetMode="External"/><Relationship Id="rId21" Type="http://schemas.openxmlformats.org/officeDocument/2006/relationships/hyperlink" Target="https://www.legislation.gov.au/C2024A00005/asmade/text" TargetMode="External"/><Relationship Id="rId34" Type="http://schemas.openxmlformats.org/officeDocument/2006/relationships/hyperlink" Target="https://www.afp.gov.au/news-centre/publications/optimal-investigation-outcomes-self-reporting-and-cooperating-corporations" TargetMode="External"/><Relationship Id="rId42"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jpeg"/><Relationship Id="rId29" Type="http://schemas.openxmlformats.org/officeDocument/2006/relationships/hyperlink" Target="https://www.nationalcrimeagency.gov.uk/what-we-do/crime-threats/bribery-corruption-and-sanctions-evasion/international-anti-corruption-centre" TargetMode="External"/><Relationship Id="rId41"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oecd.org/en/topics/sub-issues/fighting-foreign-bribery/australia-country-monitoring.html" TargetMode="External"/><Relationship Id="rId32" Type="http://schemas.openxmlformats.org/officeDocument/2006/relationships/hyperlink" Target="https://www.afp.gov.au/news-centre/publications/optimal-investigation-outcomes-self-reporting-and-cooperating-corporations" TargetMode="External"/><Relationship Id="rId37" Type="http://schemas.openxmlformats.org/officeDocument/2006/relationships/hyperlink" Target="https://www.oecd.org/corruption/oecdantibriberyconvention.htm" TargetMode="External"/><Relationship Id="rId40" Type="http://schemas.openxmlformats.org/officeDocument/2006/relationships/hyperlink" Target="https://www.ag.gov.au/rights-and-protections/privacy" TargetMode="Externa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legalinstruments.oecd.org/en/instruments/OECD-LEGAL-0293" TargetMode="External"/><Relationship Id="rId28" Type="http://schemas.openxmlformats.org/officeDocument/2006/relationships/hyperlink" Target="https://www.ag.gov.au/crime/publications/guidance-adequate-procedures-prevent-commission-foreign-bribery" TargetMode="External"/><Relationship Id="rId36" Type="http://schemas.openxmlformats.org/officeDocument/2006/relationships/hyperlink" Target="https://www.legislation.gov.au/C2024A00005" TargetMode="Externa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yperlink" Target="https://www.cdpp.gov.au/publications/best-practice-guideline-self-reporting-foreign-bribery-and-related-offending-corporations"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https://www.ag.gov.au/crime/publications/guidance-adequate-procedures-prevent-commission-foreign-bribery" TargetMode="External"/><Relationship Id="rId27" Type="http://schemas.openxmlformats.org/officeDocument/2006/relationships/hyperlink" Target="https://legalinstruments.oecd.org/en/instruments/OECD-LEGAL-0293" TargetMode="External"/><Relationship Id="rId30" Type="http://schemas.openxmlformats.org/officeDocument/2006/relationships/hyperlink" Target="https://www.ag.gov.au/legal-system/publications/guide-framing-commonwealth-offences-infringement-notices-and-enforcement-powers" TargetMode="External"/><Relationship Id="rId35" Type="http://schemas.openxmlformats.org/officeDocument/2006/relationships/hyperlink" Target="https://www.ag.gov.au/crime/foreign-bribery" TargetMode="External"/><Relationship Id="rId43" Type="http://schemas.openxmlformats.org/officeDocument/2006/relationships/theme" Target="theme/theme1.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mailto:Foreignbribery.statreview@ag.gov.au" TargetMode="External"/><Relationship Id="rId33" Type="http://schemas.openxmlformats.org/officeDocument/2006/relationships/hyperlink" Target="https://www.cdpp.gov.au/publications/best-practice-guideline-self-reporting-foreign-bribery-and-related-offending-corporations" TargetMode="External"/><Relationship Id="rId38" Type="http://schemas.openxmlformats.org/officeDocument/2006/relationships/hyperlink" Target="https://legalinstruments.oecd.org/en/instruments/OECD-LEGAL-0378" TargetMode="External"/></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Policy Auditing</Name>
    <Synchronization>Synchronous</Synchronization>
    <Type>10001</Type>
    <SequenceNumber>1100</SequenceNumber>
    <Assembly>Microsoft.Office.Policy, Version=14.0.0.0, Culture=neutral, PublicKeyToken=71e9bce111e9429c</Assembly>
    <Class>Microsoft.Office.RecordsManagement.Internal.AuditHandler</Class>
    <Data/>
    <Filter/>
  </Receiver>
  <Receiver>
    <Name>Policy Auditing</Name>
    <Synchronization>Synchronous</Synchronization>
    <Type>10002</Type>
    <SequenceNumber>1101</SequenceNumber>
    <Assembly>Microsoft.Office.Policy, Version=14.0.0.0, Culture=neutral, PublicKeyToken=71e9bce111e9429c</Assembly>
    <Class>Microsoft.Office.RecordsManagement.Internal.AuditHandler</Class>
    <Data/>
    <Filter/>
  </Receiver>
  <Receiver>
    <Name>Policy Auditing</Name>
    <Synchronization>Synchronous</Synchronization>
    <Type>10004</Type>
    <SequenceNumber>1102</SequenceNumber>
    <Assembly>Microsoft.Office.Policy, Version=14.0.0.0, Culture=neutral, PublicKeyToken=71e9bce111e9429c</Assembly>
    <Class>Microsoft.Office.RecordsManagement.Internal.AuditHandler</Class>
    <Data/>
    <Filter/>
  </Receiver>
  <Receiver>
    <Name>Policy Auditing</Name>
    <Synchronization>Synchronous</Synchronization>
    <Type>10006</Type>
    <SequenceNumber>1103</SequenceNumber>
    <Assembly>Microsoft.Office.Policy, Version=14.0.0.0, Culture=neutral, PublicKeyToken=71e9bce111e9429c</Assembly>
    <Class>Microsoft.Office.RecordsManagement.Internal.AuditHandler</Class>
    <Data/>
    <Filter/>
  </Receiver>
  <Receiver>
    <Name>Nintex conditional workflow start</Name>
    <Synchronization>Synchronous</Synchronization>
    <Type>10001</Type>
    <SequenceNumber>50000</SequenceNumber>
    <Assembly>Nintex.Workflow, Version=1.0.0.0, Culture=neutral, PublicKeyToken=913f6bae0ca5ae12</Assembly>
    <Class>Nintex.Workflow.ConditionalWorkflowStartReceiver</Class>
    <Data>21/12/2011 12:30:29 AM</Data>
    <Filter/>
  </Receiver>
  <Receiver>
    <Name>Nintex conditional workflow start</Name>
    <Synchronization>Synchronous</Synchronization>
    <Type>10002</Type>
    <SequenceNumber>50000</SequenceNumber>
    <Assembly>Nintex.Workflow, Version=1.0.0.0, Culture=neutral, PublicKeyToken=913f6bae0ca5ae12</Assembly>
    <Class>Nintex.Workflow.ConditionalWorkflowStartReceiver</Class>
    <Data>21/12/2011 12:30:29 AM</Data>
    <Filter/>
  </Receiver>
  <Receiver>
    <Name>Nintex conditional workflow start</Name>
    <Synchronization>Synchronous</Synchronization>
    <Type>2</Type>
    <SequenceNumber>50000</SequenceNumber>
    <Assembly>Nintex.Workflow, Version=1.0.0.0, Culture=neutral, PublicKeyToken=913f6bae0ca5ae12</Assembly>
    <Class>Nintex.Workflow.ConditionalWorkflowStartReceiver</Class>
    <Data>21/12/2011 12:30:29 AM</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Function xmlns="4f0e3ebe-c64f-4ffc-92d1-60196c9274b5">Report</Function>
    <File_x0020_Classification xmlns="6b42b109-1ac5-4733-bb0b-b82b76079e3f" xsi:nil="true"/>
    <_dlc_DocId xmlns="938d80d1-dd26-414d-85d8-b25d0f4d0023">7DXNPFMSTJEP-80-243</_dlc_DocId>
    <TaxCatchAll xmlns="6b42b109-1ac5-4733-bb0b-b82b76079e3f">
      <Value>59</Value>
    </TaxCatchAll>
    <_dlc_DocIdUrl xmlns="938d80d1-dd26-414d-85d8-b25d0f4d0023">
      <Url>https://applications.agdnet.ag.gov.au/_layouts/15/DocIdRedir.aspx?ID=7DXNPFMSTJEP-80-243</Url>
      <Description>7DXNPFMSTJEP-80-243</Description>
    </_dlc_DocIdUrl>
    <Template_x0020_Owner xmlns="4db7c3dc-41d1-4412-a562-51202f6d3f7b">1</Template_x0020_Owner>
    <SharedWithUsers xmlns="938d80d1-dd26-414d-85d8-b25d0f4d0023">
      <UserInfo>
        <DisplayName>Grady, John</DisplayName>
        <AccountId>7148</AccountId>
        <AccountType/>
      </UserInfo>
      <UserInfo>
        <DisplayName>Knowler, Troy</DisplayName>
        <AccountId>7098</AccountId>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AGD standard document" ma:contentTypeID="0x010100AFB54AE2FFB7AF408B7756CD373CF197001320AC9382E3C646B11655637227D64F" ma:contentTypeVersion="59" ma:contentTypeDescription="This is the configured document type for creation of all AGD document level content types" ma:contentTypeScope="" ma:versionID="e35920e52896c4d8a8bcb19717196e91">
  <xsd:schema xmlns:xsd="http://www.w3.org/2001/XMLSchema" xmlns:xs="http://www.w3.org/2001/XMLSchema" xmlns:p="http://schemas.microsoft.com/office/2006/metadata/properties" xmlns:ns1="http://schemas.microsoft.com/sharepoint/v3" xmlns:ns2="4f0e3ebe-c64f-4ffc-92d1-60196c9274b5" xmlns:ns3="6b42b109-1ac5-4733-bb0b-b82b76079e3f" xmlns:ns4="938d80d1-dd26-414d-85d8-b25d0f4d0023" xmlns:ns5="4db7c3dc-41d1-4412-a562-51202f6d3f7b" targetNamespace="http://schemas.microsoft.com/office/2006/metadata/properties" ma:root="true" ma:fieldsID="fc6668278afed11bf8bc21f5e38af388" ns1:_="" ns2:_="" ns3:_="" ns4:_="" ns5:_="">
    <xsd:import namespace="http://schemas.microsoft.com/sharepoint/v3"/>
    <xsd:import namespace="4f0e3ebe-c64f-4ffc-92d1-60196c9274b5"/>
    <xsd:import namespace="6b42b109-1ac5-4733-bb0b-b82b76079e3f"/>
    <xsd:import namespace="938d80d1-dd26-414d-85d8-b25d0f4d0023"/>
    <xsd:import namespace="4db7c3dc-41d1-4412-a562-51202f6d3f7b"/>
    <xsd:element name="properties">
      <xsd:complexType>
        <xsd:sequence>
          <xsd:element name="documentManagement">
            <xsd:complexType>
              <xsd:all>
                <xsd:element ref="ns2:Function"/>
                <xsd:element ref="ns3:TaxCatchAll" minOccurs="0"/>
                <xsd:element ref="ns1:_dlc_Exempt" minOccurs="0"/>
                <xsd:element ref="ns3:File_x0020_Classification" minOccurs="0"/>
                <xsd:element ref="ns4:_dlc_DocId" minOccurs="0"/>
                <xsd:element ref="ns4:_dlc_DocIdUrl" minOccurs="0"/>
                <xsd:element ref="ns4:_dlc_DocIdPersistId" minOccurs="0"/>
                <xsd:element ref="ns3:TaxCatchAllLabel" minOccurs="0"/>
                <xsd:element ref="ns4:SharedWithUsers" minOccurs="0"/>
                <xsd:element ref="ns5:Template_x0020_Owner"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f0e3ebe-c64f-4ffc-92d1-60196c9274b5" elementFormDefault="qualified">
    <xsd:import namespace="http://schemas.microsoft.com/office/2006/documentManagement/types"/>
    <xsd:import namespace="http://schemas.microsoft.com/office/infopath/2007/PartnerControls"/>
    <xsd:element name="Function" ma:index="2" ma:displayName="Function" ma:format="Dropdown" ma:internalName="Function">
      <xsd:simpleType>
        <xsd:union memberTypes="dms:Text">
          <xsd:simpleType>
            <xsd:restriction base="dms:Choice">
              <xsd:enumeration value="Briefing"/>
              <xsd:enumeration value="Fax"/>
              <xsd:enumeration value="File note"/>
              <xsd:enumeration value="General"/>
              <xsd:enumeration value="Legislation"/>
              <xsd:enumeration value="Letter"/>
              <xsd:enumeration value="Media Release"/>
              <xsd:enumeration value="Ministerial"/>
              <xsd:enumeration value="Minute"/>
              <xsd:enumeration value="Name Plate"/>
              <xsd:enumeration value="Paper"/>
              <xsd:enumeration value="Presentation"/>
              <xsd:enumeration value="Question"/>
              <xsd:enumeration value="Report"/>
              <xsd:enumeration value="Speech"/>
              <xsd:enumeration value="Stationery"/>
              <xsd:enumeration value="Submission"/>
              <xsd:enumeration value="Talking Points"/>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b42b109-1ac5-4733-bb0b-b82b76079e3f" elementFormDefault="qualified">
    <xsd:import namespace="http://schemas.microsoft.com/office/2006/documentManagement/types"/>
    <xsd:import namespace="http://schemas.microsoft.com/office/infopath/2007/PartnerControls"/>
    <xsd:element name="TaxCatchAll" ma:index="5" nillable="true" ma:displayName="Taxonomy Catch All Column" ma:hidden="true" ma:list="{23690b91-78f9-4052-84cb-27c52849c8f7}" ma:internalName="TaxCatchAll" ma:showField="CatchAllData" ma:web="938d80d1-dd26-414d-85d8-b25d0f4d0023">
      <xsd:complexType>
        <xsd:complexContent>
          <xsd:extension base="dms:MultiChoiceLookup">
            <xsd:sequence>
              <xsd:element name="Value" type="dms:Lookup" maxOccurs="unbounded" minOccurs="0" nillable="true"/>
            </xsd:sequence>
          </xsd:extension>
        </xsd:complexContent>
      </xsd:complexType>
    </xsd:element>
    <xsd:element name="File_x0020_Classification" ma:index="7" nillable="true" ma:displayName="File Classification" ma:description="Security Classification for Files (Document Sets) within SharePoint. This is a departmental mandatory field." ma:format="Dropdown" ma:hidden="true" ma:internalName="File_x0020_Classification" ma:readOnly="false">
      <xsd:simpleType>
        <xsd:restriction base="dms:Choice">
          <xsd:enumeration value="Unclassified"/>
          <xsd:enumeration value="Protected"/>
        </xsd:restriction>
      </xsd:simpleType>
    </xsd:element>
    <xsd:element name="TaxCatchAllLabel" ma:index="11" nillable="true" ma:displayName="Taxonomy Catch All Column1" ma:hidden="true" ma:list="{23690b91-78f9-4052-84cb-27c52849c8f7}" ma:internalName="TaxCatchAllLabel" ma:readOnly="true" ma:showField="CatchAllDataLabel" ma:web="938d80d1-dd26-414d-85d8-b25d0f4d002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8d80d1-dd26-414d-85d8-b25d0f4d002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db7c3dc-41d1-4412-a562-51202f6d3f7b" elementFormDefault="qualified">
    <xsd:import namespace="http://schemas.microsoft.com/office/2006/documentManagement/types"/>
    <xsd:import namespace="http://schemas.microsoft.com/office/infopath/2007/PartnerControls"/>
    <xsd:element name="Template_x0020_Owner" ma:index="17" nillable="true" ma:displayName="Template Owner" ma:list="{2f853fbb-587c-49f0-97c9-4fbaa8a9385c}" ma:internalName="Template_x0020_Owner" ma:showField="Title">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AGD standard document</p:Name>
  <p:Description>This is the template for use in the creation of all AGD document content types</p:Description>
  <p:Statement/>
  <p:PolicyItems>
    <p:PolicyItem featureId="Microsoft.Office.RecordsManagement.PolicyFeatures.PolicyAudit" staticId="0x010100AFB54AE2FFB7AF408B7756CD373CF197|8138272" UniqueId="e7e801f8-3906-4dbd-b968-f95fe503f189">
      <p:Name>Auditing</p:Name>
      <p:Description>Audits user actions on documents and list items to the Audit Log.</p:Description>
      <p:CustomData>
        <Audit>
          <Update/>
          <View/>
          <CheckInOut/>
          <MoveCopy/>
          <DeleteRestore/>
        </Audit>
      </p:CustomData>
    </p:PolicyItem>
  </p:PolicyItems>
</p:Policy>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SharedContentType xmlns="Microsoft.SharePoint.Taxonomy.ContentTypeSync" SourceId="e339f249-2a4e-491e-850f-2386a2ca010f" ContentTypeId="0x010100AFB54AE2FFB7AF408B7756CD373CF197" PreviousValue="false"/>
</file>

<file path=customXml/itemProps1.xml><?xml version="1.0" encoding="utf-8"?>
<ds:datastoreItem xmlns:ds="http://schemas.openxmlformats.org/officeDocument/2006/customXml" ds:itemID="{6692709E-DF26-482F-9556-660A484A9B5D}">
  <ds:schemaRefs>
    <ds:schemaRef ds:uri="http://schemas.microsoft.com/sharepoint/v3/contenttype/forms"/>
  </ds:schemaRefs>
</ds:datastoreItem>
</file>

<file path=customXml/itemProps2.xml><?xml version="1.0" encoding="utf-8"?>
<ds:datastoreItem xmlns:ds="http://schemas.openxmlformats.org/officeDocument/2006/customXml" ds:itemID="{7BED4DEE-49B6-4A85-AFE1-902B6643DDD2}">
  <ds:schemaRefs>
    <ds:schemaRef ds:uri="http://schemas.microsoft.com/sharepoint/events"/>
  </ds:schemaRefs>
</ds:datastoreItem>
</file>

<file path=customXml/itemProps3.xml><?xml version="1.0" encoding="utf-8"?>
<ds:datastoreItem xmlns:ds="http://schemas.openxmlformats.org/officeDocument/2006/customXml" ds:itemID="{FD95AF6B-BA97-466B-A6C2-F9C906498C0E}">
  <ds:schemaRefs>
    <ds:schemaRef ds:uri="http://schemas.microsoft.com/office/2006/metadata/properties"/>
    <ds:schemaRef ds:uri="http://schemas.microsoft.com/office/infopath/2007/PartnerControls"/>
    <ds:schemaRef ds:uri="4f0e3ebe-c64f-4ffc-92d1-60196c9274b5"/>
    <ds:schemaRef ds:uri="6b42b109-1ac5-4733-bb0b-b82b76079e3f"/>
    <ds:schemaRef ds:uri="938d80d1-dd26-414d-85d8-b25d0f4d0023"/>
    <ds:schemaRef ds:uri="4db7c3dc-41d1-4412-a562-51202f6d3f7b"/>
  </ds:schemaRefs>
</ds:datastoreItem>
</file>

<file path=customXml/itemProps4.xml><?xml version="1.0" encoding="utf-8"?>
<ds:datastoreItem xmlns:ds="http://schemas.openxmlformats.org/officeDocument/2006/customXml" ds:itemID="{9BEDC1FC-C6AD-4EE0-A7B1-577BDE5073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0e3ebe-c64f-4ffc-92d1-60196c9274b5"/>
    <ds:schemaRef ds:uri="6b42b109-1ac5-4733-bb0b-b82b76079e3f"/>
    <ds:schemaRef ds:uri="938d80d1-dd26-414d-85d8-b25d0f4d0023"/>
    <ds:schemaRef ds:uri="4db7c3dc-41d1-4412-a562-51202f6d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25F8711-8D71-4531-BDF2-B229F88F124B}">
  <ds:schemaRefs>
    <ds:schemaRef ds:uri="office.server.policy"/>
  </ds:schemaRefs>
</ds:datastoreItem>
</file>

<file path=customXml/itemProps6.xml><?xml version="1.0" encoding="utf-8"?>
<ds:datastoreItem xmlns:ds="http://schemas.openxmlformats.org/officeDocument/2006/customXml" ds:itemID="{BECD679E-6C93-47D8-966C-9CD31F6B3F87}">
  <ds:schemaRefs>
    <ds:schemaRef ds:uri="http://schemas.openxmlformats.org/officeDocument/2006/bibliography"/>
  </ds:schemaRefs>
</ds:datastoreItem>
</file>

<file path=customXml/itemProps7.xml><?xml version="1.0" encoding="utf-8"?>
<ds:datastoreItem xmlns:ds="http://schemas.openxmlformats.org/officeDocument/2006/customXml" ds:itemID="{AEA0B229-69E3-4773-A4DC-199789AA1329}">
  <ds:schemaRefs>
    <ds:schemaRef ds:uri="Microsoft.SharePoint.Taxonomy.ContentTypeSync"/>
  </ds:schemaRefs>
</ds:datastoreItem>
</file>

<file path=docMetadata/LabelInfo.xml><?xml version="1.0" encoding="utf-8"?>
<clbl:labelList xmlns:clbl="http://schemas.microsoft.com/office/2020/mipLabelMetadata">
  <clbl:label id="{262c8d61-d98b-43e2-bbb3-092158328373}" enabled="1" method="Privileged" siteId="{5d2dd196-0646-4419-8922-440f7d464cf0}" contentBits="3"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8</Pages>
  <Words>3566</Words>
  <Characters>20331</Characters>
  <DocSecurity>0</DocSecurity>
  <Lines>169</Lines>
  <Paragraphs>47</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23850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Consultation Paper – Statutory Review of the Crimes Legislation Amendment (Combatting Foreign Bribery) Act 2024</dc:title>
  <dc:subject/>
  <cp:keywords/>
  <dc:description/>
  <dcterms:created xsi:type="dcterms:W3CDTF">2026-08-06T07:44:00Z</dcterms:created>
  <dcterms:modified xsi:type="dcterms:W3CDTF">2026-08-06T23:35:00Z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cea4a888-d6f5-45c5-8730-4e4c01e71c40</vt:lpwstr>
  </property>
  <property fmtid="{D5CDD505-2E9C-101B-9397-08002B2CF9AE}" pid="3" name="Owner">
    <vt:lpwstr>59;#Attorney-General's Department|c281c3f2-80ff-44a1-b91f-c6c543d93cc6</vt:lpwstr>
  </property>
  <property fmtid="{D5CDD505-2E9C-101B-9397-08002B2CF9AE}" pid="4" name="ContentTypeId">
    <vt:lpwstr>0x010100AFB54AE2FFB7AF408B7756CD373CF197001320AC9382E3C646B11655637227D64F</vt:lpwstr>
  </property>
  <property fmtid="{D5CDD505-2E9C-101B-9397-08002B2CF9AE}" pid="5" name="lf240a0170264e5ca0a4ac4df6a4adf7">
    <vt:lpwstr>Attorney-General's Department|c281c3f2-80ff-44a1-b91f-c6c543d93cc6</vt:lpwstr>
  </property>
  <property fmtid="{D5CDD505-2E9C-101B-9397-08002B2CF9AE}" pid="6" name="ClassificationContentMarkingHeaderShapeIds">
    <vt:lpwstr>6af2d3b2,717ec465,72497cf5</vt:lpwstr>
  </property>
  <property fmtid="{D5CDD505-2E9C-101B-9397-08002B2CF9AE}" pid="7" name="ClassificationContentMarkingHeaderFontProps">
    <vt:lpwstr>#ff0000,12,Aptos</vt:lpwstr>
  </property>
  <property fmtid="{D5CDD505-2E9C-101B-9397-08002B2CF9AE}" pid="8" name="ClassificationContentMarkingHeaderText">
    <vt:lpwstr>OFFICIAL</vt:lpwstr>
  </property>
  <property fmtid="{D5CDD505-2E9C-101B-9397-08002B2CF9AE}" pid="9" name="ClassificationContentMarkingFooterShapeIds">
    <vt:lpwstr>9b66fac,11454ec4,18ba6696,40d94234</vt:lpwstr>
  </property>
  <property fmtid="{D5CDD505-2E9C-101B-9397-08002B2CF9AE}" pid="10" name="ClassificationContentMarkingFooterFontProps">
    <vt:lpwstr>#ff0000,12,Aptos</vt:lpwstr>
  </property>
  <property fmtid="{D5CDD505-2E9C-101B-9397-08002B2CF9AE}" pid="11" name="ClassificationContentMarkingFooterText">
    <vt:lpwstr>OFFICIAL</vt:lpwstr>
  </property>
</Properties>
</file>