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5D8C407" w14:textId="77777777"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284682"/>
          <w:spacing w:val="-10"/>
          <w:w w:val="100"/>
          <w:kern w:val="28"/>
          <w:sz w:val="72"/>
          <w:szCs w:val="56"/>
        </w:rPr>
      </w:pPr>
      <w:r w:rsidRPr="0005774D">
        <w:rPr>
          <w:rFonts w:ascii="Century Gothic" w:eastAsia="Times New Roman" w:hAnsi="Century Gothic" w:cs="Times New Roman"/>
          <w:b/>
          <w:color w:val="284682"/>
          <w:spacing w:val="-10"/>
          <w:w w:val="100"/>
          <w:kern w:val="28"/>
          <w:sz w:val="72"/>
          <w:szCs w:val="56"/>
        </w:rPr>
        <w:t>Participant Information Sheet</w:t>
      </w:r>
    </w:p>
    <w:p w14:paraId="17E52DF1" w14:textId="5405072D"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4E4E4E"/>
          <w:spacing w:val="15"/>
          <w:w w:val="100"/>
          <w:kern w:val="0"/>
          <w:sz w:val="28"/>
        </w:rPr>
      </w:pPr>
      <w:r w:rsidRPr="0005774D">
        <w:rPr>
          <w:rFonts w:ascii="Century Gothic" w:eastAsia="Times New Roman" w:hAnsi="Century Gothic" w:cs="Times New Roman"/>
          <w:b/>
          <w:color w:val="4E4E4E"/>
          <w:spacing w:val="15"/>
          <w:w w:val="100"/>
          <w:kern w:val="0"/>
          <w:sz w:val="28"/>
        </w:rPr>
        <w:t xml:space="preserve">Community survey to inform </w:t>
      </w:r>
      <w:r w:rsidR="000A2C23">
        <w:rPr>
          <w:rFonts w:ascii="Century Gothic" w:eastAsia="Times New Roman" w:hAnsi="Century Gothic" w:cs="Times New Roman"/>
          <w:b/>
          <w:color w:val="4E4E4E"/>
          <w:spacing w:val="15"/>
          <w:w w:val="100"/>
          <w:kern w:val="0"/>
          <w:sz w:val="28"/>
        </w:rPr>
        <w:t xml:space="preserve">the development of </w:t>
      </w:r>
      <w:r w:rsidRPr="0005774D">
        <w:rPr>
          <w:rFonts w:ascii="Century Gothic" w:eastAsia="Times New Roman" w:hAnsi="Century Gothic" w:cs="Times New Roman"/>
          <w:b/>
          <w:color w:val="4E4E4E"/>
          <w:spacing w:val="15"/>
          <w:w w:val="100"/>
          <w:kern w:val="0"/>
          <w:sz w:val="28"/>
        </w:rPr>
        <w:t xml:space="preserve">the Second Action Plan under the </w:t>
      </w:r>
      <w:r w:rsidRPr="000A2C23">
        <w:rPr>
          <w:rFonts w:ascii="Century Gothic" w:eastAsia="Times New Roman" w:hAnsi="Century Gothic" w:cs="Times New Roman"/>
          <w:b/>
          <w:i/>
          <w:iCs/>
          <w:color w:val="4E4E4E"/>
          <w:spacing w:val="15"/>
          <w:w w:val="100"/>
          <w:kern w:val="0"/>
          <w:sz w:val="28"/>
        </w:rPr>
        <w:t>National Strategy to Prevent and Respond to Child Sexual Abuse 2021-2030</w:t>
      </w:r>
    </w:p>
    <w:p w14:paraId="4E203185" w14:textId="77777777" w:rsidR="0005774D" w:rsidRPr="0005774D" w:rsidRDefault="0005774D" w:rsidP="0005774D">
      <w:pPr>
        <w:tabs>
          <w:tab w:val="clear" w:pos="2918"/>
        </w:tabs>
        <w:spacing w:before="0" w:after="160" w:line="264" w:lineRule="auto"/>
        <w:rPr>
          <w:rFonts w:ascii="Century Gothic" w:eastAsia="Century Gothic" w:hAnsi="Century Gothic" w:cs="Times New Roman"/>
          <w:w w:val="100"/>
          <w:kern w:val="0"/>
          <w:sz w:val="20"/>
        </w:rPr>
      </w:pPr>
      <w:r w:rsidRPr="0005774D">
        <w:rPr>
          <w:rFonts w:ascii="Century Gothic" w:eastAsia="Century Gothic" w:hAnsi="Century Gothic" w:cs="Times New Roman"/>
          <w:w w:val="100"/>
          <w:kern w:val="0"/>
          <w:sz w:val="20"/>
        </w:rPr>
        <w:t xml:space="preserve">November 2025 </w:t>
      </w:r>
    </w:p>
    <w:p w14:paraId="44189348" w14:textId="77777777"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4E4E4E"/>
          <w:spacing w:val="15"/>
          <w:w w:val="100"/>
          <w:kern w:val="0"/>
          <w:sz w:val="28"/>
        </w:rPr>
      </w:pPr>
    </w:p>
    <w:p w14:paraId="7DD7146F" w14:textId="77777777"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4E4E4E"/>
          <w:spacing w:val="15"/>
          <w:w w:val="100"/>
          <w:kern w:val="0"/>
          <w:sz w:val="28"/>
        </w:rPr>
      </w:pPr>
    </w:p>
    <w:p w14:paraId="3F37DA04" w14:textId="77777777"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4E4E4E"/>
          <w:spacing w:val="15"/>
          <w:w w:val="100"/>
          <w:kern w:val="0"/>
          <w:sz w:val="28"/>
        </w:rPr>
      </w:pPr>
    </w:p>
    <w:p w14:paraId="5CB39050" w14:textId="77777777"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4E4E4E"/>
          <w:spacing w:val="15"/>
          <w:w w:val="100"/>
          <w:kern w:val="0"/>
          <w:sz w:val="28"/>
        </w:rPr>
      </w:pPr>
    </w:p>
    <w:p w14:paraId="6FB42420" w14:textId="77777777" w:rsidR="0005774D" w:rsidRPr="0005774D" w:rsidRDefault="0005774D" w:rsidP="0005774D">
      <w:pPr>
        <w:numPr>
          <w:ilvl w:val="1"/>
          <w:numId w:val="0"/>
        </w:numPr>
        <w:tabs>
          <w:tab w:val="clear" w:pos="2918"/>
        </w:tabs>
        <w:spacing w:before="0" w:after="160" w:line="264" w:lineRule="auto"/>
        <w:rPr>
          <w:rFonts w:ascii="Century Gothic" w:eastAsia="Times New Roman" w:hAnsi="Century Gothic" w:cs="Times New Roman"/>
          <w:b/>
          <w:color w:val="4E4E4E"/>
          <w:spacing w:val="15"/>
          <w:w w:val="100"/>
          <w:kern w:val="0"/>
          <w:sz w:val="28"/>
        </w:rPr>
      </w:pPr>
      <w:r w:rsidRPr="0005774D">
        <w:rPr>
          <w:rFonts w:ascii="Century Gothic" w:eastAsia="Times New Roman" w:hAnsi="Century Gothic" w:cs="Times New Roman"/>
          <w:b/>
          <w:noProof/>
          <w:color w:val="4E4E4E"/>
          <w:spacing w:val="15"/>
          <w:w w:val="100"/>
          <w:kern w:val="0"/>
          <w:sz w:val="28"/>
          <w:lang w:eastAsia="en-AU"/>
        </w:rPr>
        <w:drawing>
          <wp:inline distT="0" distB="0" distL="0" distR="0" wp14:anchorId="0679DECC" wp14:editId="0C64FB19">
            <wp:extent cx="5731510" cy="3756903"/>
            <wp:effectExtent l="0" t="0" r="2540" b="0"/>
            <wp:docPr id="319" name="Picture 31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9" name="NOCS-CoverShapeConfigurations-01.pn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5731510" cy="3756903"/>
                    </a:xfrm>
                    <a:prstGeom prst="rect">
                      <a:avLst/>
                    </a:prstGeom>
                  </pic:spPr>
                </pic:pic>
              </a:graphicData>
            </a:graphic>
          </wp:inline>
        </w:drawing>
      </w:r>
      <w:r w:rsidRPr="0005774D">
        <w:rPr>
          <w:rFonts w:ascii="Century Gothic" w:eastAsia="Times New Roman" w:hAnsi="Century Gothic" w:cs="Times New Roman"/>
          <w:b/>
          <w:color w:val="4E4E4E"/>
          <w:spacing w:val="15"/>
          <w:w w:val="100"/>
          <w:kern w:val="0"/>
          <w:sz w:val="28"/>
        </w:rPr>
        <w:br w:type="page"/>
      </w:r>
    </w:p>
    <w:p w14:paraId="6CDAE25F" w14:textId="77777777" w:rsidR="0005774D" w:rsidRPr="0005774D" w:rsidRDefault="0005774D" w:rsidP="0005774D">
      <w:pPr>
        <w:tabs>
          <w:tab w:val="clear" w:pos="2918"/>
        </w:tabs>
        <w:spacing w:before="0" w:after="160" w:line="264" w:lineRule="auto"/>
        <w:rPr>
          <w:rFonts w:ascii="Century Gothic" w:eastAsia="Century Gothic" w:hAnsi="Century Gothic" w:cs="Times New Roman"/>
          <w:w w:val="100"/>
          <w:kern w:val="0"/>
          <w:sz w:val="20"/>
        </w:rPr>
        <w:sectPr w:rsidR="0005774D" w:rsidRPr="0005774D" w:rsidSect="0005774D">
          <w:footerReference w:type="default" r:id="rId12"/>
          <w:headerReference w:type="first" r:id="rId13"/>
          <w:footerReference w:type="first" r:id="rId14"/>
          <w:pgSz w:w="11906" w:h="16838"/>
          <w:pgMar w:top="3119" w:right="1440" w:bottom="1440" w:left="1440" w:header="708" w:footer="708" w:gutter="0"/>
          <w:cols w:space="708"/>
          <w:titlePg/>
          <w:docGrid w:linePitch="360"/>
        </w:sectPr>
      </w:pPr>
    </w:p>
    <w:p w14:paraId="5CAAC62F" w14:textId="77777777" w:rsidR="00461B7B" w:rsidRPr="0005774D" w:rsidRDefault="00461B7B" w:rsidP="00461B7B">
      <w:pPr>
        <w:tabs>
          <w:tab w:val="clear" w:pos="2918"/>
        </w:tabs>
        <w:spacing w:before="0" w:after="160" w:line="264" w:lineRule="auto"/>
        <w:rPr>
          <w:rFonts w:ascii="Century Gothic" w:eastAsia="Times New Roman" w:hAnsi="Century Gothic" w:cs="Times New Roman"/>
          <w:b/>
          <w:color w:val="284682"/>
          <w:w w:val="100"/>
          <w:kern w:val="0"/>
          <w:sz w:val="40"/>
          <w:szCs w:val="32"/>
        </w:rPr>
      </w:pPr>
      <w:r w:rsidRPr="0005774D">
        <w:rPr>
          <w:rFonts w:ascii="Century Gothic" w:eastAsia="Times New Roman" w:hAnsi="Century Gothic" w:cs="Times New Roman"/>
          <w:b/>
          <w:color w:val="284682"/>
          <w:w w:val="100"/>
          <w:kern w:val="0"/>
          <w:sz w:val="40"/>
          <w:szCs w:val="32"/>
        </w:rPr>
        <w:lastRenderedPageBreak/>
        <w:t>Project Summary</w:t>
      </w:r>
    </w:p>
    <w:p w14:paraId="1E81E9D8" w14:textId="77777777" w:rsidR="00461B7B" w:rsidRPr="00D172DF" w:rsidRDefault="00461B7B" w:rsidP="00461B7B">
      <w:pPr>
        <w:tabs>
          <w:tab w:val="clear" w:pos="2918"/>
        </w:tabs>
        <w:spacing w:before="0" w:after="160" w:line="264" w:lineRule="auto"/>
        <w:rPr>
          <w:rFonts w:ascii="Century Gothic" w:eastAsia="Century Gothic" w:hAnsi="Century Gothic" w:cs="Times New Roman"/>
          <w:w w:val="100"/>
          <w:kern w:val="0"/>
          <w:sz w:val="24"/>
          <w:szCs w:val="20"/>
        </w:rPr>
      </w:pPr>
      <w:r w:rsidRPr="00D172DF">
        <w:rPr>
          <w:rFonts w:ascii="Century Gothic" w:eastAsia="Century Gothic" w:hAnsi="Century Gothic" w:cs="Times New Roman"/>
          <w:w w:val="100"/>
          <w:kern w:val="0"/>
          <w:sz w:val="24"/>
          <w:szCs w:val="20"/>
        </w:rPr>
        <w:t xml:space="preserve">The National Office for Child Safety (National Office) in the Attorney-General’s Department (the department) is developing the Second Action Plan under the </w:t>
      </w:r>
      <w:r w:rsidRPr="00D172DF">
        <w:rPr>
          <w:rFonts w:ascii="Century Gothic" w:eastAsia="Century Gothic" w:hAnsi="Century Gothic" w:cs="Times New Roman"/>
          <w:i/>
          <w:iCs/>
          <w:w w:val="100"/>
          <w:kern w:val="0"/>
          <w:sz w:val="24"/>
          <w:szCs w:val="20"/>
        </w:rPr>
        <w:t>National Strategy to Prevent and Respond to Child Sexual Abuse 2021-2030</w:t>
      </w:r>
      <w:r w:rsidRPr="00D172DF">
        <w:rPr>
          <w:rFonts w:ascii="Century Gothic" w:eastAsia="Century Gothic" w:hAnsi="Century Gothic" w:cs="Times New Roman"/>
          <w:w w:val="100"/>
          <w:kern w:val="0"/>
          <w:sz w:val="24"/>
          <w:szCs w:val="20"/>
        </w:rPr>
        <w:t xml:space="preserve"> (National Strategy). This community survey aims to gather insights into your priorities and concerns relating to preventing and responding to child sexual abuse, providing valuable guidance to inform the Second Action Plan. </w:t>
      </w:r>
    </w:p>
    <w:p w14:paraId="78F4C51A" w14:textId="77777777" w:rsidR="00461B7B" w:rsidRPr="00D172DF" w:rsidRDefault="00461B7B" w:rsidP="00461B7B">
      <w:pPr>
        <w:tabs>
          <w:tab w:val="clear" w:pos="2918"/>
        </w:tabs>
        <w:spacing w:before="0" w:after="160" w:line="264" w:lineRule="auto"/>
        <w:rPr>
          <w:rFonts w:ascii="Century Gothic" w:eastAsia="Century Gothic" w:hAnsi="Century Gothic" w:cs="Times New Roman"/>
          <w:w w:val="100"/>
          <w:kern w:val="0"/>
          <w:sz w:val="24"/>
          <w:szCs w:val="20"/>
        </w:rPr>
      </w:pPr>
      <w:r w:rsidRPr="00D172DF">
        <w:rPr>
          <w:rFonts w:ascii="Century Gothic" w:eastAsia="Century Gothic" w:hAnsi="Century Gothic" w:cs="Times New Roman"/>
          <w:w w:val="100"/>
          <w:kern w:val="0"/>
          <w:sz w:val="24"/>
          <w:szCs w:val="20"/>
        </w:rPr>
        <w:t>Participation is voluntary; there is no obligation to take part. If you choose not to participate there will be no consequences. However, each response helps to ensure the results are more representative and accurate.</w:t>
      </w:r>
    </w:p>
    <w:p w14:paraId="613A7B24" w14:textId="77777777" w:rsidR="00461B7B" w:rsidRPr="0005774D" w:rsidRDefault="00461B7B" w:rsidP="00461B7B">
      <w:pPr>
        <w:tabs>
          <w:tab w:val="clear" w:pos="2918"/>
        </w:tabs>
        <w:spacing w:before="0" w:after="160" w:line="264" w:lineRule="auto"/>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Who is being asked to participate?</w:t>
      </w:r>
    </w:p>
    <w:p w14:paraId="1B93084B" w14:textId="3D970CD9" w:rsidR="00461B7B" w:rsidRPr="00B64CDC" w:rsidRDefault="00461B7B" w:rsidP="00461B7B">
      <w:pPr>
        <w:keepNext/>
        <w:keepLines/>
        <w:tabs>
          <w:tab w:val="clear" w:pos="2918"/>
        </w:tabs>
        <w:spacing w:before="180" w:after="40" w:line="264" w:lineRule="auto"/>
        <w:outlineLvl w:val="2"/>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 xml:space="preserve">We are seeking feedback from diverse stakeholders, including individuals and organisations. This includes hearing directly from participants from the National Strategy’s priority groups: </w:t>
      </w:r>
    </w:p>
    <w:p w14:paraId="72B1F484"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 xml:space="preserve">Victims and survivors of child sexual abuse and their advocates </w:t>
      </w:r>
    </w:p>
    <w:p w14:paraId="2FFE72E6"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 xml:space="preserve">Children and young people and their support networks </w:t>
      </w:r>
    </w:p>
    <w:p w14:paraId="4F8AC0A3"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Aboriginal and Torres Strait Islander peoples</w:t>
      </w:r>
    </w:p>
    <w:p w14:paraId="190D1A50"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 xml:space="preserve">Culturally and linguistically diverse communities </w:t>
      </w:r>
    </w:p>
    <w:p w14:paraId="26B73486"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 xml:space="preserve">People with disability </w:t>
      </w:r>
    </w:p>
    <w:p w14:paraId="5D66BAC4"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 xml:space="preserve">LGBTQIA+ people </w:t>
      </w:r>
    </w:p>
    <w:p w14:paraId="4917D2FC" w14:textId="77777777" w:rsidR="00461B7B" w:rsidRPr="00B64CDC" w:rsidRDefault="00461B7B" w:rsidP="00461B7B">
      <w:pPr>
        <w:pStyle w:val="ListParagraph"/>
        <w:numPr>
          <w:ilvl w:val="0"/>
          <w:numId w:val="12"/>
        </w:numPr>
        <w:tabs>
          <w:tab w:val="clear" w:pos="2918"/>
        </w:tabs>
        <w:autoSpaceDE w:val="0"/>
        <w:autoSpaceDN w:val="0"/>
        <w:adjustRightInd w:val="0"/>
        <w:spacing w:before="0" w:after="120" w:line="264" w:lineRule="auto"/>
        <w:rPr>
          <w:rFonts w:ascii="Century Gothic" w:eastAsia="Century Gothic" w:hAnsi="Century Gothic" w:cs="Times New Roman"/>
          <w:color w:val="000000"/>
          <w:w w:val="100"/>
          <w:kern w:val="0"/>
        </w:rPr>
      </w:pPr>
      <w:r w:rsidRPr="00B64CDC">
        <w:rPr>
          <w:rFonts w:ascii="Century Gothic" w:eastAsia="Century Gothic" w:hAnsi="Century Gothic" w:cs="Times New Roman"/>
          <w:color w:val="000000"/>
          <w:w w:val="100"/>
          <w:kern w:val="0"/>
        </w:rPr>
        <w:t>People living in regional and remote communities.</w:t>
      </w:r>
    </w:p>
    <w:p w14:paraId="0CEBACCC" w14:textId="77777777" w:rsidR="00461B7B" w:rsidRPr="0005774D" w:rsidRDefault="00461B7B" w:rsidP="00461B7B">
      <w:pPr>
        <w:tabs>
          <w:tab w:val="clear" w:pos="2918"/>
        </w:tabs>
        <w:spacing w:before="0" w:after="160" w:line="264" w:lineRule="auto"/>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 xml:space="preserve">What will I be asked to do? </w:t>
      </w:r>
    </w:p>
    <w:p w14:paraId="4850B645" w14:textId="535EB23B" w:rsidR="00461B7B" w:rsidRPr="00B64CDC" w:rsidRDefault="00461B7B" w:rsidP="00461B7B">
      <w:pPr>
        <w:tabs>
          <w:tab w:val="clear" w:pos="2918"/>
        </w:tabs>
        <w:spacing w:before="0" w:after="160" w:line="264" w:lineRule="auto"/>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You will be asked a series of questions, including some that involve personal information. This may include sensitive information, such as your racial or ethnic origin, sexual orientation or practices and health information. We will also collect your name, email address, age range, general geographic location, gender, organisational details (if relevant) and ask if you belong to any of the National Strategy priority groups. You may use a pseudonym or remain anonymous when completing the survey, application and submission form.</w:t>
      </w:r>
    </w:p>
    <w:p w14:paraId="5B6D5CB1" w14:textId="77777777" w:rsidR="00461B7B" w:rsidRPr="0005774D" w:rsidRDefault="00461B7B" w:rsidP="00461B7B">
      <w:pPr>
        <w:tabs>
          <w:tab w:val="clear" w:pos="2918"/>
        </w:tabs>
        <w:spacing w:before="0" w:after="160" w:line="264" w:lineRule="auto"/>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What are the potential benefits?</w:t>
      </w:r>
    </w:p>
    <w:p w14:paraId="0D89D429" w14:textId="56C1EF05" w:rsidR="00B64CDC" w:rsidRDefault="00461B7B" w:rsidP="00461B7B">
      <w:pPr>
        <w:tabs>
          <w:tab w:val="clear" w:pos="2918"/>
        </w:tabs>
        <w:spacing w:before="0" w:after="160" w:line="264" w:lineRule="auto"/>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This survey is an important way to understand the priorities and concerns of the Australian community to support keeping children safe from sexual abuse. Your answers to the survey will be used to</w:t>
      </w:r>
      <w:r w:rsidR="00936065">
        <w:rPr>
          <w:rFonts w:ascii="Century Gothic" w:eastAsia="Century Gothic" w:hAnsi="Century Gothic" w:cs="Times New Roman"/>
          <w:w w:val="100"/>
          <w:kern w:val="0"/>
          <w:szCs w:val="24"/>
        </w:rPr>
        <w:t xml:space="preserve"> assist in developing the Second Action Plan to</w:t>
      </w:r>
      <w:r w:rsidRPr="00B64CDC">
        <w:rPr>
          <w:rFonts w:ascii="Century Gothic" w:eastAsia="Century Gothic" w:hAnsi="Century Gothic" w:cs="Times New Roman"/>
          <w:w w:val="100"/>
          <w:kern w:val="0"/>
          <w:szCs w:val="24"/>
        </w:rPr>
        <w:t xml:space="preserve"> </w:t>
      </w:r>
      <w:r w:rsidR="00936065">
        <w:rPr>
          <w:rFonts w:ascii="Century Gothic" w:eastAsia="Century Gothic" w:hAnsi="Century Gothic" w:cs="Times New Roman"/>
          <w:w w:val="100"/>
          <w:kern w:val="0"/>
          <w:szCs w:val="24"/>
        </w:rPr>
        <w:t>guide future government actions</w:t>
      </w:r>
      <w:r w:rsidRPr="00B64CDC">
        <w:rPr>
          <w:rFonts w:ascii="Century Gothic" w:eastAsia="Century Gothic" w:hAnsi="Century Gothic" w:cs="Times New Roman"/>
          <w:w w:val="100"/>
          <w:kern w:val="0"/>
          <w:szCs w:val="24"/>
        </w:rPr>
        <w:t xml:space="preserve"> </w:t>
      </w:r>
      <w:r w:rsidR="00936065">
        <w:rPr>
          <w:rFonts w:ascii="Century Gothic" w:eastAsia="Century Gothic" w:hAnsi="Century Gothic" w:cs="Times New Roman"/>
          <w:w w:val="100"/>
          <w:kern w:val="0"/>
          <w:szCs w:val="24"/>
        </w:rPr>
        <w:t>aimed at improving child safety and supporting victims and survivors</w:t>
      </w:r>
      <w:r w:rsidRPr="00B64CDC">
        <w:rPr>
          <w:rFonts w:ascii="Century Gothic" w:eastAsia="Century Gothic" w:hAnsi="Century Gothic" w:cs="Times New Roman"/>
          <w:w w:val="100"/>
          <w:kern w:val="0"/>
          <w:szCs w:val="24"/>
        </w:rPr>
        <w:t>.</w:t>
      </w:r>
    </w:p>
    <w:p w14:paraId="5FA7A574" w14:textId="77777777" w:rsidR="00B64CDC" w:rsidRDefault="00B64CDC">
      <w:pPr>
        <w:tabs>
          <w:tab w:val="clear" w:pos="2918"/>
        </w:tabs>
        <w:spacing w:before="0" w:after="160" w:line="259" w:lineRule="auto"/>
        <w:rPr>
          <w:rFonts w:ascii="Century Gothic" w:eastAsia="Century Gothic" w:hAnsi="Century Gothic" w:cs="Times New Roman"/>
          <w:w w:val="100"/>
          <w:kern w:val="0"/>
          <w:szCs w:val="24"/>
        </w:rPr>
      </w:pPr>
      <w:r>
        <w:rPr>
          <w:rFonts w:ascii="Century Gothic" w:eastAsia="Century Gothic" w:hAnsi="Century Gothic" w:cs="Times New Roman"/>
          <w:w w:val="100"/>
          <w:kern w:val="0"/>
          <w:szCs w:val="24"/>
        </w:rPr>
        <w:br w:type="page"/>
      </w:r>
    </w:p>
    <w:p w14:paraId="7D3A4C72" w14:textId="53E6C3FC" w:rsidR="0005774D" w:rsidRPr="0005774D" w:rsidRDefault="0005774D" w:rsidP="0005774D">
      <w:pPr>
        <w:tabs>
          <w:tab w:val="clear" w:pos="2918"/>
        </w:tabs>
        <w:spacing w:before="0" w:after="160" w:line="264" w:lineRule="auto"/>
        <w:rPr>
          <w:rFonts w:ascii="Century Gothic" w:eastAsia="Century Gothic" w:hAnsi="Century Gothic" w:cs="Times New Roman"/>
          <w:w w:val="100"/>
          <w:kern w:val="0"/>
          <w:sz w:val="20"/>
        </w:rPr>
      </w:pPr>
      <w:r w:rsidRPr="0005774D">
        <w:rPr>
          <w:rFonts w:ascii="Century Gothic" w:eastAsia="Times New Roman" w:hAnsi="Century Gothic" w:cs="Times New Roman"/>
          <w:b/>
          <w:color w:val="284682"/>
          <w:w w:val="100"/>
          <w:kern w:val="0"/>
          <w:sz w:val="28"/>
          <w:szCs w:val="26"/>
        </w:rPr>
        <w:lastRenderedPageBreak/>
        <w:t>What are the potential risks of this survey?</w:t>
      </w:r>
    </w:p>
    <w:p w14:paraId="4093A8C6" w14:textId="537FB871" w:rsidR="0005774D" w:rsidRPr="00B64CDC" w:rsidRDefault="000A2C23" w:rsidP="0005774D">
      <w:pPr>
        <w:tabs>
          <w:tab w:val="clear" w:pos="2918"/>
        </w:tabs>
        <w:spacing w:before="0" w:after="160" w:line="264" w:lineRule="auto"/>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We understand that c</w:t>
      </w:r>
      <w:r w:rsidR="0005774D" w:rsidRPr="00B64CDC">
        <w:rPr>
          <w:rFonts w:ascii="Century Gothic" w:eastAsia="Century Gothic" w:hAnsi="Century Gothic" w:cs="Times New Roman"/>
          <w:w w:val="100"/>
          <w:kern w:val="0"/>
          <w:szCs w:val="24"/>
        </w:rPr>
        <w:t xml:space="preserve">hild sexual abuse is a challenging issue. Completing the survey may bring up strong feelings for some people. </w:t>
      </w:r>
      <w:r w:rsidRPr="00B64CDC">
        <w:rPr>
          <w:rFonts w:ascii="Century Gothic" w:eastAsia="Century Gothic" w:hAnsi="Century Gothic" w:cs="Times New Roman"/>
          <w:w w:val="100"/>
          <w:kern w:val="0"/>
          <w:szCs w:val="24"/>
        </w:rPr>
        <w:t>Please t</w:t>
      </w:r>
      <w:r w:rsidR="0005774D" w:rsidRPr="00B64CDC">
        <w:rPr>
          <w:rFonts w:ascii="Century Gothic" w:eastAsia="Century Gothic" w:hAnsi="Century Gothic" w:cs="Times New Roman"/>
          <w:w w:val="100"/>
          <w:kern w:val="0"/>
          <w:szCs w:val="24"/>
        </w:rPr>
        <w:t xml:space="preserve">ake care as you complete the survey and to ask for help if you need. You can find links and contact details for help services on our </w:t>
      </w:r>
      <w:hyperlink r:id="rId15" w:history="1">
        <w:r w:rsidR="0005774D" w:rsidRPr="00B64CDC">
          <w:rPr>
            <w:rStyle w:val="Hyperlink"/>
            <w:rFonts w:ascii="Century Gothic" w:eastAsia="Century Gothic" w:hAnsi="Century Gothic" w:cs="Times New Roman"/>
            <w:i/>
            <w:iCs/>
            <w:w w:val="100"/>
            <w:kern w:val="0"/>
            <w:szCs w:val="24"/>
          </w:rPr>
          <w:t>Get support</w:t>
        </w:r>
      </w:hyperlink>
      <w:r w:rsidR="0005774D" w:rsidRPr="00B64CDC">
        <w:rPr>
          <w:rFonts w:ascii="Century Gothic" w:eastAsia="Century Gothic" w:hAnsi="Century Gothic" w:cs="Times New Roman"/>
          <w:w w:val="100"/>
          <w:kern w:val="0"/>
          <w:szCs w:val="24"/>
        </w:rPr>
        <w:t xml:space="preserve"> page.</w:t>
      </w:r>
    </w:p>
    <w:p w14:paraId="7BBE9B67" w14:textId="36A9C632" w:rsidR="0005774D" w:rsidRPr="00B64CDC" w:rsidRDefault="0005774D" w:rsidP="0005774D">
      <w:pPr>
        <w:tabs>
          <w:tab w:val="clear" w:pos="2918"/>
        </w:tabs>
        <w:spacing w:before="0" w:after="160" w:line="264" w:lineRule="auto"/>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Please note that this is community survey to inform policy development, and individual cases</w:t>
      </w:r>
      <w:r w:rsidR="00936065">
        <w:rPr>
          <w:rFonts w:ascii="Century Gothic" w:eastAsia="Century Gothic" w:hAnsi="Century Gothic" w:cs="Times New Roman"/>
          <w:w w:val="100"/>
          <w:kern w:val="0"/>
          <w:szCs w:val="24"/>
        </w:rPr>
        <w:t xml:space="preserve"> cannot be addressed through this process</w:t>
      </w:r>
      <w:r w:rsidRPr="00B64CDC">
        <w:rPr>
          <w:rFonts w:ascii="Century Gothic" w:eastAsia="Century Gothic" w:hAnsi="Century Gothic" w:cs="Times New Roman"/>
          <w:w w:val="100"/>
          <w:kern w:val="0"/>
          <w:szCs w:val="24"/>
        </w:rPr>
        <w:t>. The department has an overriding duty to make a report to police or other authorities if there is a significant risk to the safety and wellbeing of a child.</w:t>
      </w:r>
    </w:p>
    <w:p w14:paraId="5A5CB8B3" w14:textId="77777777" w:rsidR="0005774D" w:rsidRPr="0005774D" w:rsidRDefault="0005774D" w:rsidP="0005774D">
      <w:pPr>
        <w:keepNext/>
        <w:keepLines/>
        <w:tabs>
          <w:tab w:val="clear" w:pos="2918"/>
        </w:tabs>
        <w:spacing w:before="480" w:after="240" w:line="264" w:lineRule="auto"/>
        <w:outlineLvl w:val="0"/>
        <w:rPr>
          <w:rFonts w:ascii="Century Gothic" w:eastAsia="Times New Roman" w:hAnsi="Century Gothic" w:cs="Times New Roman"/>
          <w:b/>
          <w:color w:val="284682"/>
          <w:w w:val="100"/>
          <w:kern w:val="0"/>
          <w:sz w:val="40"/>
          <w:szCs w:val="32"/>
        </w:rPr>
      </w:pPr>
      <w:r w:rsidRPr="0005774D">
        <w:rPr>
          <w:rFonts w:ascii="Century Gothic" w:eastAsia="Times New Roman" w:hAnsi="Century Gothic" w:cs="Times New Roman"/>
          <w:b/>
          <w:color w:val="284682"/>
          <w:w w:val="100"/>
          <w:kern w:val="0"/>
          <w:sz w:val="40"/>
          <w:szCs w:val="32"/>
        </w:rPr>
        <w:t xml:space="preserve">After the project </w:t>
      </w:r>
    </w:p>
    <w:p w14:paraId="322695A7" w14:textId="77777777" w:rsidR="0005774D" w:rsidRPr="0005774D" w:rsidRDefault="0005774D" w:rsidP="0005774D">
      <w:pPr>
        <w:keepNext/>
        <w:keepLines/>
        <w:tabs>
          <w:tab w:val="clear" w:pos="2918"/>
        </w:tabs>
        <w:spacing w:after="40" w:line="264" w:lineRule="auto"/>
        <w:outlineLvl w:val="1"/>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How will my information be published?</w:t>
      </w:r>
    </w:p>
    <w:p w14:paraId="0D47ED5B" w14:textId="454A65AC" w:rsidR="0005774D" w:rsidRPr="00B64CDC" w:rsidRDefault="000A2C23" w:rsidP="0005774D">
      <w:pPr>
        <w:tabs>
          <w:tab w:val="clear" w:pos="2918"/>
        </w:tabs>
        <w:spacing w:before="0" w:after="160" w:line="264" w:lineRule="auto"/>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For transparency, w</w:t>
      </w:r>
      <w:r w:rsidR="0005774D" w:rsidRPr="00B64CDC">
        <w:rPr>
          <w:rFonts w:ascii="Century Gothic" w:eastAsia="Century Gothic" w:hAnsi="Century Gothic" w:cs="Times New Roman"/>
          <w:w w:val="100"/>
          <w:kern w:val="0"/>
          <w:szCs w:val="24"/>
        </w:rPr>
        <w:t xml:space="preserve">e will publish a consultation report that provides an overview of the </w:t>
      </w:r>
      <w:r w:rsidRPr="00B64CDC">
        <w:rPr>
          <w:rFonts w:ascii="Century Gothic" w:eastAsia="Century Gothic" w:hAnsi="Century Gothic" w:cs="Times New Roman"/>
          <w:w w:val="100"/>
          <w:kern w:val="0"/>
          <w:szCs w:val="24"/>
        </w:rPr>
        <w:t>type</w:t>
      </w:r>
      <w:r w:rsidR="0005774D" w:rsidRPr="00B64CDC">
        <w:rPr>
          <w:rFonts w:ascii="Century Gothic" w:eastAsia="Century Gothic" w:hAnsi="Century Gothic" w:cs="Times New Roman"/>
          <w:w w:val="100"/>
          <w:kern w:val="0"/>
          <w:szCs w:val="24"/>
        </w:rPr>
        <w:t xml:space="preserve"> and nature of survey </w:t>
      </w:r>
      <w:r w:rsidR="0005774D" w:rsidRPr="00B64CDC">
        <w:rPr>
          <w:rFonts w:ascii="Century Gothic" w:eastAsia="Century Gothic" w:hAnsi="Century Gothic" w:cs="Times New Roman"/>
          <w:w w:val="100"/>
          <w:kern w:val="0"/>
        </w:rPr>
        <w:t xml:space="preserve">feedback received. </w:t>
      </w:r>
      <w:r w:rsidRPr="00B64CDC">
        <w:rPr>
          <w:rFonts w:ascii="Century Gothic" w:hAnsi="Century Gothic"/>
        </w:rPr>
        <w:t>We may also use quotes from survey responses within this report with your consent. These quotes will be anonymous and will not contain any details that could identify you.</w:t>
      </w:r>
    </w:p>
    <w:p w14:paraId="1B696CB1" w14:textId="77777777" w:rsidR="0005774D" w:rsidRPr="0005774D" w:rsidRDefault="0005774D" w:rsidP="0005774D">
      <w:pPr>
        <w:keepNext/>
        <w:keepLines/>
        <w:tabs>
          <w:tab w:val="clear" w:pos="2918"/>
        </w:tabs>
        <w:spacing w:after="40" w:line="264" w:lineRule="auto"/>
        <w:outlineLvl w:val="1"/>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How will my information be stored, shared and used by the department?</w:t>
      </w:r>
    </w:p>
    <w:p w14:paraId="367B715B" w14:textId="77777777" w:rsidR="0005774D" w:rsidRPr="00B64CDC" w:rsidRDefault="0005774D" w:rsidP="0005774D">
      <w:pPr>
        <w:tabs>
          <w:tab w:val="clear" w:pos="2918"/>
        </w:tabs>
        <w:spacing w:before="0" w:after="160" w:line="264" w:lineRule="auto"/>
        <w:rPr>
          <w:rFonts w:ascii="Century Gothic" w:eastAsia="Century Gothic" w:hAnsi="Century Gothic" w:cs="Times New Roman"/>
          <w:w w:val="100"/>
          <w:kern w:val="0"/>
        </w:rPr>
      </w:pPr>
      <w:r w:rsidRPr="00B64CDC">
        <w:rPr>
          <w:rFonts w:ascii="Century Gothic" w:eastAsia="Century Gothic" w:hAnsi="Century Gothic" w:cs="Times New Roman"/>
          <w:w w:val="100"/>
          <w:kern w:val="0"/>
          <w:szCs w:val="24"/>
        </w:rPr>
        <w:t xml:space="preserve">Your information will be stored securely within departmental systems and may be shared with other Australian Government agencies where appropriate. </w:t>
      </w:r>
    </w:p>
    <w:p w14:paraId="38B88C99" w14:textId="77777777" w:rsidR="0005774D" w:rsidRPr="00B64CDC" w:rsidRDefault="0005774D" w:rsidP="0005774D">
      <w:pPr>
        <w:tabs>
          <w:tab w:val="clear" w:pos="2918"/>
        </w:tabs>
        <w:spacing w:before="0" w:after="160" w:line="264" w:lineRule="auto"/>
        <w:rPr>
          <w:rFonts w:ascii="Century Gothic" w:eastAsia="Century Gothic" w:hAnsi="Century Gothic" w:cs="Times New Roman"/>
          <w:w w:val="100"/>
          <w:kern w:val="0"/>
        </w:rPr>
      </w:pPr>
      <w:r w:rsidRPr="00B64CDC">
        <w:rPr>
          <w:rFonts w:ascii="Century Gothic" w:eastAsia="Century Gothic" w:hAnsi="Century Gothic" w:cs="Times New Roman"/>
          <w:w w:val="100"/>
          <w:kern w:val="0"/>
        </w:rPr>
        <w:t>The department will only use or disclose your personal and/or sensitive information for another purpose with your consent, or where authorised or required by law. For example, if there are immediate risks to a person’s safety.</w:t>
      </w:r>
    </w:p>
    <w:p w14:paraId="1AF68993" w14:textId="77777777" w:rsidR="0005774D" w:rsidRPr="0005774D" w:rsidRDefault="0005774D" w:rsidP="0005774D">
      <w:pPr>
        <w:keepNext/>
        <w:keepLines/>
        <w:tabs>
          <w:tab w:val="clear" w:pos="2918"/>
        </w:tabs>
        <w:spacing w:after="40" w:line="264" w:lineRule="auto"/>
        <w:outlineLvl w:val="1"/>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How can I withdraw?</w:t>
      </w:r>
    </w:p>
    <w:p w14:paraId="7F088485" w14:textId="77777777" w:rsidR="0005774D" w:rsidRPr="00B64CDC" w:rsidRDefault="0005774D" w:rsidP="0005774D">
      <w:pPr>
        <w:tabs>
          <w:tab w:val="clear" w:pos="2918"/>
        </w:tabs>
        <w:spacing w:before="0" w:after="160" w:line="264" w:lineRule="auto"/>
        <w:rPr>
          <w:rFonts w:ascii="Century Gothic" w:eastAsia="Century Gothic" w:hAnsi="Century Gothic" w:cs="Times New Roman"/>
          <w:i/>
          <w:color w:val="46BEB4"/>
          <w:w w:val="100"/>
          <w:kern w:val="0"/>
          <w:szCs w:val="24"/>
        </w:rPr>
      </w:pPr>
      <w:r w:rsidRPr="00B64CDC">
        <w:rPr>
          <w:rFonts w:ascii="Century Gothic" w:eastAsia="Century Gothic" w:hAnsi="Century Gothic" w:cs="Times New Roman"/>
          <w:w w:val="100"/>
          <w:kern w:val="0"/>
          <w:szCs w:val="24"/>
        </w:rPr>
        <w:t xml:space="preserve">Your participation in this survey is completely voluntary, and you may withdraw at any time before you submit your response without consequence by simply closing your browser. If you wish to withdraw once you have submitted your response, please email </w:t>
      </w:r>
      <w:hyperlink r:id="rId16" w:history="1">
        <w:r w:rsidRPr="00B64CDC">
          <w:rPr>
            <w:rFonts w:ascii="Century Gothic" w:eastAsia="Century Gothic" w:hAnsi="Century Gothic" w:cs="Times New Roman"/>
            <w:iCs/>
            <w:color w:val="284982"/>
            <w:w w:val="100"/>
            <w:kern w:val="0"/>
            <w:szCs w:val="24"/>
            <w:u w:val="single"/>
          </w:rPr>
          <w:t>NationalOfficeforChildSafety@ag.gov.au</w:t>
        </w:r>
      </w:hyperlink>
      <w:r w:rsidRPr="00B64CDC">
        <w:rPr>
          <w:rFonts w:ascii="Century Gothic" w:eastAsia="Century Gothic" w:hAnsi="Century Gothic" w:cs="Times New Roman"/>
          <w:w w:val="100"/>
          <w:kern w:val="0"/>
          <w:szCs w:val="24"/>
        </w:rPr>
        <w:t xml:space="preserve"> to discuss. </w:t>
      </w:r>
    </w:p>
    <w:p w14:paraId="04D0E465" w14:textId="77777777" w:rsidR="0005774D" w:rsidRPr="0005774D" w:rsidRDefault="0005774D" w:rsidP="0005774D">
      <w:pPr>
        <w:keepNext/>
        <w:keepLines/>
        <w:tabs>
          <w:tab w:val="clear" w:pos="2918"/>
        </w:tabs>
        <w:spacing w:after="40" w:line="264" w:lineRule="auto"/>
        <w:outlineLvl w:val="1"/>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Privacy Policy</w:t>
      </w:r>
    </w:p>
    <w:p w14:paraId="5CD6B6C1" w14:textId="77777777" w:rsidR="0005774D" w:rsidRPr="00B64CDC" w:rsidRDefault="0005774D" w:rsidP="0005774D">
      <w:pPr>
        <w:tabs>
          <w:tab w:val="clear" w:pos="2918"/>
        </w:tabs>
        <w:spacing w:before="0" w:after="160" w:line="264" w:lineRule="auto"/>
        <w:rPr>
          <w:rFonts w:ascii="Century Gothic" w:eastAsia="Century Gothic" w:hAnsi="Century Gothic" w:cs="Times New Roman"/>
          <w:w w:val="100"/>
          <w:kern w:val="0"/>
        </w:rPr>
      </w:pPr>
      <w:r w:rsidRPr="00B64CDC">
        <w:rPr>
          <w:rFonts w:ascii="Century Gothic" w:eastAsia="Century Gothic" w:hAnsi="Century Gothic" w:cs="Times New Roman"/>
          <w:w w:val="100"/>
          <w:kern w:val="0"/>
        </w:rPr>
        <w:t xml:space="preserve">The Attorney-General’s Department is bound by, and champions, the provisions of the </w:t>
      </w:r>
      <w:hyperlink r:id="rId17" w:history="1">
        <w:r w:rsidRPr="00B64CDC">
          <w:rPr>
            <w:rFonts w:ascii="Century Gothic" w:eastAsia="Century Gothic" w:hAnsi="Century Gothic" w:cs="Times New Roman"/>
            <w:color w:val="284682"/>
            <w:w w:val="100"/>
            <w:kern w:val="0"/>
            <w:u w:val="single"/>
          </w:rPr>
          <w:t>Privacy Act 1988</w:t>
        </w:r>
      </w:hyperlink>
      <w:r w:rsidRPr="00B64CDC">
        <w:rPr>
          <w:rFonts w:ascii="Century Gothic" w:eastAsia="Century Gothic" w:hAnsi="Century Gothic" w:cs="Times New Roman"/>
          <w:w w:val="100"/>
          <w:kern w:val="0"/>
          <w:u w:val="single"/>
        </w:rPr>
        <w:t xml:space="preserve">, </w:t>
      </w:r>
      <w:r w:rsidRPr="00B64CDC">
        <w:rPr>
          <w:rFonts w:ascii="Century Gothic" w:eastAsia="Century Gothic" w:hAnsi="Century Gothic" w:cs="Times New Roman"/>
          <w:w w:val="100"/>
          <w:kern w:val="0"/>
        </w:rPr>
        <w:t xml:space="preserve">including the Australian Privacy Principles (APPs). The APPs set out standards, rights and obligations for how personal information is handled and maintained </w:t>
      </w:r>
      <w:r w:rsidRPr="00B64CDC">
        <w:rPr>
          <w:rFonts w:ascii="Century Gothic" w:eastAsia="Century Gothic" w:hAnsi="Century Gothic" w:cs="Times New Roman"/>
          <w:w w:val="100"/>
          <w:kern w:val="0"/>
        </w:rPr>
        <w:lastRenderedPageBreak/>
        <w:t xml:space="preserve">by the department. See the department’s </w:t>
      </w:r>
      <w:hyperlink r:id="rId18" w:history="1">
        <w:r w:rsidRPr="00B64CDC">
          <w:rPr>
            <w:rFonts w:ascii="Century Gothic" w:eastAsia="Century Gothic" w:hAnsi="Century Gothic" w:cs="Times New Roman"/>
            <w:color w:val="284682"/>
            <w:w w:val="100"/>
            <w:kern w:val="0"/>
            <w:u w:val="single"/>
          </w:rPr>
          <w:t>Privacy Policy</w:t>
        </w:r>
      </w:hyperlink>
      <w:r w:rsidRPr="00B64CDC">
        <w:rPr>
          <w:rFonts w:ascii="Century Gothic" w:eastAsia="Century Gothic" w:hAnsi="Century Gothic" w:cs="Times New Roman"/>
          <w:w w:val="100"/>
          <w:kern w:val="0"/>
        </w:rPr>
        <w:t xml:space="preserve"> for further information about how you can access or seek correction to your personal information, or make a complaint and how such a complaint will be dealt with. </w:t>
      </w:r>
    </w:p>
    <w:p w14:paraId="342DEF91" w14:textId="77777777" w:rsidR="0005774D" w:rsidRPr="0005774D" w:rsidRDefault="0005774D" w:rsidP="0005774D">
      <w:pPr>
        <w:keepNext/>
        <w:keepLines/>
        <w:tabs>
          <w:tab w:val="clear" w:pos="2918"/>
        </w:tabs>
        <w:spacing w:after="40" w:line="264" w:lineRule="auto"/>
        <w:outlineLvl w:val="1"/>
        <w:rPr>
          <w:rFonts w:ascii="Century Gothic" w:eastAsia="Times New Roman" w:hAnsi="Century Gothic" w:cs="Times New Roman"/>
          <w:b/>
          <w:color w:val="284682"/>
          <w:w w:val="100"/>
          <w:kern w:val="0"/>
          <w:sz w:val="28"/>
          <w:szCs w:val="26"/>
        </w:rPr>
      </w:pPr>
      <w:r w:rsidRPr="0005774D">
        <w:rPr>
          <w:rFonts w:ascii="Century Gothic" w:eastAsia="Times New Roman" w:hAnsi="Century Gothic" w:cs="Times New Roman"/>
          <w:b/>
          <w:color w:val="284682"/>
          <w:w w:val="100"/>
          <w:kern w:val="0"/>
          <w:sz w:val="28"/>
          <w:szCs w:val="26"/>
        </w:rPr>
        <w:t>Who can I talk to about this survey?</w:t>
      </w:r>
    </w:p>
    <w:p w14:paraId="614C6544" w14:textId="77777777" w:rsidR="0005774D" w:rsidRPr="00B64CDC" w:rsidRDefault="0005774D" w:rsidP="0005774D">
      <w:pPr>
        <w:tabs>
          <w:tab w:val="clear" w:pos="2918"/>
        </w:tabs>
        <w:spacing w:before="0" w:after="160" w:line="264" w:lineRule="auto"/>
        <w:rPr>
          <w:rFonts w:ascii="Century Gothic" w:eastAsia="Century Gothic" w:hAnsi="Century Gothic" w:cs="Times New Roman"/>
          <w:w w:val="100"/>
          <w:kern w:val="0"/>
          <w:szCs w:val="24"/>
        </w:rPr>
      </w:pPr>
      <w:r w:rsidRPr="00B64CDC">
        <w:rPr>
          <w:rFonts w:ascii="Century Gothic" w:eastAsia="Century Gothic" w:hAnsi="Century Gothic" w:cs="Times New Roman"/>
          <w:w w:val="100"/>
          <w:kern w:val="0"/>
          <w:szCs w:val="24"/>
        </w:rPr>
        <w:t xml:space="preserve">If you would like any further information about this project or if you have any concerns related to participating in the project, please contact the National Office for Child Safety by emailing </w:t>
      </w:r>
      <w:hyperlink r:id="rId19" w:history="1">
        <w:r w:rsidRPr="00B64CDC">
          <w:rPr>
            <w:rFonts w:ascii="Century Gothic" w:eastAsia="Century Gothic" w:hAnsi="Century Gothic" w:cs="Times New Roman"/>
            <w:color w:val="284682"/>
            <w:w w:val="100"/>
            <w:kern w:val="0"/>
            <w:szCs w:val="24"/>
            <w:u w:val="single"/>
          </w:rPr>
          <w:t>NationalOfficeforChildSafety@ag.gov.au</w:t>
        </w:r>
      </w:hyperlink>
      <w:r w:rsidRPr="00B64CDC">
        <w:rPr>
          <w:rFonts w:ascii="Century Gothic" w:eastAsia="Century Gothic" w:hAnsi="Century Gothic" w:cs="Times New Roman"/>
          <w:w w:val="100"/>
          <w:kern w:val="0"/>
          <w:szCs w:val="24"/>
        </w:rPr>
        <w:t>.</w:t>
      </w:r>
    </w:p>
    <w:p w14:paraId="4AD5C881" w14:textId="77777777" w:rsidR="0005774D" w:rsidRPr="0005774D" w:rsidRDefault="0005774D" w:rsidP="0005774D">
      <w:pPr>
        <w:tabs>
          <w:tab w:val="clear" w:pos="2918"/>
        </w:tabs>
        <w:spacing w:before="0" w:after="160" w:line="264" w:lineRule="auto"/>
        <w:rPr>
          <w:rFonts w:ascii="Century Gothic" w:eastAsia="Century Gothic" w:hAnsi="Century Gothic" w:cs="Times New Roman"/>
          <w:w w:val="100"/>
          <w:kern w:val="0"/>
          <w:sz w:val="20"/>
        </w:rPr>
      </w:pPr>
    </w:p>
    <w:p w14:paraId="5DE29EB1" w14:textId="70F31641" w:rsidR="00156AE7" w:rsidRPr="007B3C51" w:rsidRDefault="00156AE7" w:rsidP="00807D0E">
      <w:pPr>
        <w:rPr>
          <w:rFonts w:ascii="Aptos" w:hAnsi="Aptos"/>
        </w:rPr>
      </w:pPr>
    </w:p>
    <w:sectPr w:rsidR="00156AE7" w:rsidRPr="007B3C51" w:rsidSect="00651083">
      <w:headerReference w:type="default" r:id="rId20"/>
      <w:footerReference w:type="default" r:id="rId21"/>
      <w:headerReference w:type="first" r:id="rId22"/>
      <w:footerReference w:type="first" r:id="rId23"/>
      <w:pgSz w:w="11906" w:h="16838"/>
      <w:pgMar w:top="1440" w:right="1077" w:bottom="1304" w:left="1077" w:header="454"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DF0B209" w14:textId="77777777" w:rsidR="009511D9" w:rsidRDefault="009511D9" w:rsidP="00C44D4E">
      <w:r>
        <w:separator/>
      </w:r>
    </w:p>
  </w:endnote>
  <w:endnote w:type="continuationSeparator" w:id="0">
    <w:p w14:paraId="1E7649BE" w14:textId="77777777" w:rsidR="009511D9" w:rsidRDefault="009511D9" w:rsidP="00C44D4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ngsana New">
    <w:panose1 w:val="02020603050405020304"/>
    <w:charset w:val="DE"/>
    <w:family w:val="roman"/>
    <w:pitch w:val="variable"/>
    <w:sig w:usb0="81000003" w:usb1="00000000" w:usb2="00000000" w:usb3="00000000" w:csb0="00010001"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952624"/>
      <w:docPartObj>
        <w:docPartGallery w:val="Page Numbers (Bottom of Page)"/>
        <w:docPartUnique/>
      </w:docPartObj>
    </w:sdtPr>
    <w:sdtEndPr>
      <w:rPr>
        <w:noProof/>
      </w:rPr>
    </w:sdtEndPr>
    <w:sdtContent>
      <w:p w14:paraId="62CA02AB" w14:textId="77777777" w:rsidR="0005774D" w:rsidRPr="0005774D" w:rsidRDefault="0005774D" w:rsidP="00822060">
        <w:pPr>
          <w:pStyle w:val="Footer"/>
          <w:tabs>
            <w:tab w:val="clear" w:pos="4513"/>
            <w:tab w:val="clear" w:pos="9026"/>
            <w:tab w:val="right" w:pos="9027"/>
          </w:tabs>
          <w:spacing w:after="120"/>
          <w:rPr>
            <w:b/>
            <w:color w:val="4E4E4E"/>
          </w:rPr>
        </w:pPr>
        <w:r w:rsidRPr="0005774D">
          <w:rPr>
            <w:rFonts w:ascii="Times New Roman" w:hAnsi="Times New Roman"/>
            <w:b/>
            <w:noProof/>
            <w:color w:val="4E4E4E"/>
            <w:lang w:eastAsia="en-AU"/>
          </w:rPr>
          <w:drawing>
            <wp:anchor distT="0" distB="0" distL="114300" distR="114300" simplePos="0" relativeHeight="251657728" behindDoc="1" locked="0" layoutInCell="1" allowOverlap="1" wp14:anchorId="2C009F7B" wp14:editId="2EF2F5CB">
              <wp:simplePos x="0" y="0"/>
              <wp:positionH relativeFrom="margin">
                <wp:align>left</wp:align>
              </wp:positionH>
              <wp:positionV relativeFrom="paragraph">
                <wp:posOffset>303530</wp:posOffset>
              </wp:positionV>
              <wp:extent cx="360000" cy="360000"/>
              <wp:effectExtent l="0" t="0" r="2540" b="2540"/>
              <wp:wrapNone/>
              <wp:docPr id="5" name="Picture 5" descr="Image shows the National Office for Child Safety logo mark. The shape configuration used in the logo mark is made up of four shapes that represents two figures, reflecting the children and people the Office works for.&#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NOCS-Logos-MASTERFILE_NOCS-LogoMark-Colour.png"/>
                      <pic:cNvPicPr/>
                    </pic:nvPicPr>
                    <pic:blipFill>
                      <a:blip r:embed="rId1">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14:sizeRelH relativeFrom="page">
                <wp14:pctWidth>0</wp14:pctWidth>
              </wp14:sizeRelH>
              <wp14:sizeRelV relativeFrom="page">
                <wp14:pctHeight>0</wp14:pctHeight>
              </wp14:sizeRelV>
            </wp:anchor>
          </w:drawing>
        </w:r>
        <w:r w:rsidRPr="00227362">
          <w:rPr>
            <w:noProof/>
            <w:lang w:eastAsia="en-AU"/>
          </w:rPr>
          <mc:AlternateContent>
            <mc:Choice Requires="wps">
              <w:drawing>
                <wp:inline distT="0" distB="0" distL="0" distR="0" wp14:anchorId="39CC4ADB" wp14:editId="6D6092CA">
                  <wp:extent cx="5731200" cy="0"/>
                  <wp:effectExtent l="0" t="19050" r="22225" b="19050"/>
                  <wp:docPr id="2" name="Straight Connector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31200" cy="0"/>
                          </a:xfrm>
                          <a:prstGeom prst="line">
                            <a:avLst/>
                          </a:prstGeom>
                          <a:noFill/>
                          <a:ln w="28575" cap="flat" cmpd="sng" algn="ctr">
                            <a:solidFill>
                              <a:srgbClr val="B4DCD7"/>
                            </a:solidFill>
                            <a:prstDash val="solid"/>
                            <a:miter lim="800000"/>
                          </a:ln>
                          <a:effectLst/>
                        </wps:spPr>
                        <wps:bodyPr/>
                      </wps:wsp>
                    </a:graphicData>
                  </a:graphic>
                </wp:inline>
              </w:drawing>
            </mc:Choice>
            <mc:Fallback>
              <w:pict>
                <v:line w14:anchorId="11BF8607" id="Straight Connector 2" o:spid="_x0000_s1026" alt="&quot;&quot;" style="visibility:visible;mso-wrap-style:square;mso-left-percent:-10001;mso-top-percent:-10001;mso-position-horizontal:absolute;mso-position-horizontal-relative:char;mso-position-vertical:absolute;mso-position-vertical-relative:line;mso-left-percent:-10001;mso-top-percent:-10001" from="0,0" to="451.3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ydxDrQEAAEYDAAAOAAAAZHJzL2Uyb0RvYy54bWysUk1v2zAMvRfYfxB0X+xkSxMYcQo0RncZ&#10;1gLtfgAjS7YAfUHU4uTfj1LStNtuQ32QKZF8JB/f5u5oDTvIiNq7ls9nNWfSCd9rN7T858vD5zVn&#10;mMD1YLyTLT9J5HfbTzebKTRy4UdvehkZgThsptDyMaXQVBWKUVrAmQ/SkVP5aCHRNQ5VH2EidGuq&#10;RV3fVpOPfYheSER67c5Ovi34SkmRHpVCmZhpOfWWyhnLuc9ntd1AM0QIoxaXNuA/urCgHRW9QnWQ&#10;gP2K+h8oq0X06FWaCW8rr5QWssxA08zrv6Z5HiHIMguRg+FKE34crPhx2LmnSDRMARsMTzFPcVTR&#10;5j/1x46FrNOVLHlMTNDjcvVlThvgTLz6qrfEEDF9k96ybLTcaJfngAYO3zFRMQp9DcnPzj9oY8ou&#10;jGNTyxfr5WpJ0ECSUAYSmTb0LUc3cAZmIK2JFAskeqP7nJ6BMA77nYnsALTv+6/drlvlFVO5P8Jy&#10;7Q5wPMcV11kJVieSo9G25es6f5ds4zK6LIK6TPDGV7b2vj8VGqt8o2WVohdhZTW8v5P9Xv7b3wAA&#10;AP//AwBQSwMEFAAGAAgAAAAhAEP+Cz7YAAAAAgEAAA8AAABkcnMvZG93bnJldi54bWxMj8FOwzAQ&#10;RO9I/IO1SNyo01aqIMSpSlAPFSfaXri58RJHtdeR7baBr2fLBS4rjWY186Zajt6JM8bUB1IwnRQg&#10;kNpgeuoU7Hfrh0cQKWsy2gVCBV+YYFnf3lS6NOFC73je5k5wCKVSK7A5D6WUqbXodZqEAYm9zxC9&#10;zixjJ03UFw73Ts6KYiG97okbrB6wsdgetyfPvc1+E5uXjTVvr3q1djiff3yTUvd34+oZRMYx/z3D&#10;FZ/RoWamQziRScIp4CH597L3VMwWIA5XKetK/kevfwAAAP//AwBQSwECLQAUAAYACAAAACEAtoM4&#10;kv4AAADhAQAAEwAAAAAAAAAAAAAAAAAAAAAAW0NvbnRlbnRfVHlwZXNdLnhtbFBLAQItABQABgAI&#10;AAAAIQA4/SH/1gAAAJQBAAALAAAAAAAAAAAAAAAAAC8BAABfcmVscy8ucmVsc1BLAQItABQABgAI&#10;AAAAIQAGydxDrQEAAEYDAAAOAAAAAAAAAAAAAAAAAC4CAABkcnMvZTJvRG9jLnhtbFBLAQItABQA&#10;BgAIAAAAIQBD/gs+2AAAAAIBAAAPAAAAAAAAAAAAAAAAAAcEAABkcnMvZG93bnJldi54bWxQSwUG&#10;AAAAAAQABADzAAAADAUAAAAA&#10;" strokecolor="#b4dcd7" strokeweight="2.25pt">
                  <v:stroke joinstyle="miter"/>
                  <w10:anchorlock/>
                </v:line>
              </w:pict>
            </mc:Fallback>
          </mc:AlternateContent>
        </w:r>
      </w:p>
      <w:p w14:paraId="7AD53408" w14:textId="77777777" w:rsidR="0005774D" w:rsidRPr="00604C19" w:rsidRDefault="0005774D" w:rsidP="00822060">
        <w:pPr>
          <w:pStyle w:val="Footer"/>
          <w:tabs>
            <w:tab w:val="clear" w:pos="4513"/>
            <w:tab w:val="clear" w:pos="9026"/>
            <w:tab w:val="right" w:pos="9027"/>
          </w:tabs>
          <w:rPr>
            <w:b/>
          </w:rPr>
        </w:pPr>
        <w:r w:rsidRPr="0005774D">
          <w:rPr>
            <w:b/>
            <w:color w:val="4E4E4E"/>
          </w:rPr>
          <w:tab/>
          <w:t>National Office for Child Safety</w:t>
        </w:r>
      </w:p>
      <w:p w14:paraId="603A15E8" w14:textId="77777777" w:rsidR="0005774D" w:rsidRDefault="0005774D" w:rsidP="00822060">
        <w:pPr>
          <w:pStyle w:val="Footer"/>
          <w:tabs>
            <w:tab w:val="clear" w:pos="4513"/>
          </w:tabs>
        </w:pPr>
        <w:r w:rsidRPr="0005774D">
          <w:rPr>
            <w:b/>
            <w:color w:val="4E4E4E"/>
          </w:rPr>
          <w:tab/>
        </w:r>
        <w:r>
          <w:fldChar w:fldCharType="begin"/>
        </w:r>
        <w:r>
          <w:instrText xml:space="preserve"> PAGE   \* MERGEFORMAT </w:instrText>
        </w:r>
        <w:r>
          <w:fldChar w:fldCharType="separate"/>
        </w:r>
        <w:r>
          <w:t>2</w:t>
        </w:r>
        <w:r>
          <w:rPr>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51C945" w14:textId="77777777" w:rsidR="0005774D" w:rsidRPr="000B0226" w:rsidRDefault="0005774D" w:rsidP="000B0226">
    <w:pPr>
      <w:pStyle w:val="Footer"/>
      <w:rPr>
        <w:b/>
      </w:rPr>
    </w:pPr>
    <w:r w:rsidRPr="0005774D">
      <w:rPr>
        <w:rFonts w:ascii="Times New Roman" w:hAnsi="Times New Roman"/>
        <w:b/>
        <w:noProof/>
        <w:color w:val="4E4E4E"/>
        <w:lang w:eastAsia="en-AU"/>
      </w:rPr>
      <w:drawing>
        <wp:inline distT="0" distB="0" distL="0" distR="0" wp14:anchorId="71B65BAA" wp14:editId="7BE76F08">
          <wp:extent cx="447675" cy="447675"/>
          <wp:effectExtent l="0" t="0" r="9525" b="9525"/>
          <wp:docPr id="368" name="Picture 368" descr="Image shows the National Office for Child Safety logo mark. The shape configuration used in the logo mark is made up of four shapes that represents two figures, reflecting the children and people the Office works for.&#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NOCS-Logos-MASTERFILE_NOCS-LogoMark-Colour.png"/>
                  <pic:cNvPicPr/>
                </pic:nvPicPr>
                <pic:blipFill>
                  <a:blip r:embed="rId1">
                    <a:extLst>
                      <a:ext uri="{28A0092B-C50C-407E-A947-70E740481C1C}">
                        <a14:useLocalDpi xmlns:a14="http://schemas.microsoft.com/office/drawing/2010/main" val="0"/>
                      </a:ext>
                    </a:extLst>
                  </a:blip>
                  <a:stretch>
                    <a:fillRect/>
                  </a:stretch>
                </pic:blipFill>
                <pic:spPr>
                  <a:xfrm>
                    <a:off x="0" y="0"/>
                    <a:ext cx="447675" cy="447675"/>
                  </a:xfrm>
                  <a:prstGeom prst="rect">
                    <a:avLst/>
                  </a:prstGeom>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1DDED5" w14:textId="2260594D" w:rsidR="00CD003D" w:rsidRPr="00831211" w:rsidRDefault="00000000" w:rsidP="00156AE7">
    <w:pPr>
      <w:pStyle w:val="Footer"/>
      <w:jc w:val="right"/>
      <w:rPr>
        <w:noProof/>
        <w:sz w:val="18"/>
      </w:rPr>
    </w:pPr>
    <w:sdt>
      <w:sdtPr>
        <w:rPr>
          <w:sz w:val="18"/>
        </w:rPr>
        <w:id w:val="-1908226411"/>
        <w:docPartObj>
          <w:docPartGallery w:val="Page Numbers (Bottom of Page)"/>
          <w:docPartUnique/>
        </w:docPartObj>
      </w:sdtPr>
      <w:sdtEndPr>
        <w:rPr>
          <w:noProof/>
        </w:rPr>
      </w:sdtEndPr>
      <w:sdtContent>
        <w:r w:rsidR="00D03A26" w:rsidRPr="00831211">
          <w:rPr>
            <w:sz w:val="18"/>
          </w:rPr>
          <w:fldChar w:fldCharType="begin"/>
        </w:r>
        <w:r w:rsidR="00D03A26" w:rsidRPr="00831211">
          <w:rPr>
            <w:sz w:val="18"/>
          </w:rPr>
          <w:instrText xml:space="preserve"> PAGE   \* MERGEFORMAT </w:instrText>
        </w:r>
        <w:r w:rsidR="00D03A26" w:rsidRPr="00831211">
          <w:rPr>
            <w:sz w:val="18"/>
          </w:rPr>
          <w:fldChar w:fldCharType="separate"/>
        </w:r>
        <w:r w:rsidR="00D03A26" w:rsidRPr="00831211">
          <w:rPr>
            <w:noProof/>
            <w:sz w:val="18"/>
          </w:rPr>
          <w:t>2</w:t>
        </w:r>
        <w:r w:rsidR="00D03A26" w:rsidRPr="00831211">
          <w:rPr>
            <w:noProof/>
            <w:sz w:val="18"/>
          </w:rPr>
          <w:fldChar w:fldCharType="end"/>
        </w:r>
      </w:sdtContent>
    </w:sdt>
  </w:p>
  <w:p w14:paraId="48B8E85D" w14:textId="300432B9" w:rsidR="00593D2F" w:rsidRPr="0005774D" w:rsidRDefault="00593D2F" w:rsidP="00593D2F">
    <w:pPr>
      <w:pStyle w:val="Footer"/>
      <w:tabs>
        <w:tab w:val="clear" w:pos="4513"/>
        <w:tab w:val="clear" w:pos="9026"/>
        <w:tab w:val="right" w:pos="9027"/>
      </w:tabs>
      <w:spacing w:after="120"/>
      <w:rPr>
        <w:b/>
        <w:color w:val="4E4E4E"/>
      </w:rPr>
    </w:pPr>
    <w:r w:rsidRPr="0005774D">
      <w:rPr>
        <w:rFonts w:ascii="Times New Roman" w:hAnsi="Times New Roman"/>
        <w:b/>
        <w:noProof/>
        <w:color w:val="4E4E4E"/>
        <w:lang w:eastAsia="en-AU"/>
      </w:rPr>
      <w:drawing>
        <wp:inline distT="0" distB="0" distL="0" distR="0" wp14:anchorId="213180E3" wp14:editId="27FFCFDE">
          <wp:extent cx="360000" cy="360000"/>
          <wp:effectExtent l="0" t="0" r="2540" b="2540"/>
          <wp:docPr id="35498260" name="Picture 35498260" descr="Image shows the National Office for Child Safety logo mark. The shape configuration used in the logo mark is made up of four shapes that represents two figures, reflecting the children and people the Office works for.&#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NOCS-Logos-MASTERFILE_NOCS-LogoMark-Colour.png"/>
                  <pic:cNvPicPr/>
                </pic:nvPicPr>
                <pic:blipFill>
                  <a:blip r:embed="rId1">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inline>
      </w:drawing>
    </w:r>
    <w:r w:rsidRPr="00227362">
      <w:rPr>
        <w:noProof/>
        <w:lang w:eastAsia="en-AU"/>
      </w:rPr>
      <mc:AlternateContent>
        <mc:Choice Requires="wps">
          <w:drawing>
            <wp:inline distT="0" distB="0" distL="0" distR="0" wp14:anchorId="0A9BF195" wp14:editId="1B8F9236">
              <wp:extent cx="5731200" cy="0"/>
              <wp:effectExtent l="0" t="19050" r="22225" b="19050"/>
              <wp:docPr id="352590888" name="Straight Connector 35259088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31200" cy="0"/>
                      </a:xfrm>
                      <a:prstGeom prst="line">
                        <a:avLst/>
                      </a:prstGeom>
                      <a:ln w="28575">
                        <a:solidFill>
                          <a:schemeClr val="accent6"/>
                        </a:solidFill>
                      </a:ln>
                    </wps:spPr>
                    <wps:style>
                      <a:lnRef idx="1">
                        <a:schemeClr val="dk1"/>
                      </a:lnRef>
                      <a:fillRef idx="0">
                        <a:schemeClr val="dk1"/>
                      </a:fillRef>
                      <a:effectRef idx="0">
                        <a:schemeClr val="dk1"/>
                      </a:effectRef>
                      <a:fontRef idx="minor">
                        <a:schemeClr val="tx1"/>
                      </a:fontRef>
                    </wps:style>
                    <wps:bodyPr/>
                  </wps:wsp>
                </a:graphicData>
              </a:graphic>
            </wp:inline>
          </w:drawing>
        </mc:Choice>
        <mc:Fallback>
          <w:pict>
            <v:line w14:anchorId="4538D80E" id="Straight Connector 352590888" o:spid="_x0000_s1026" alt="&quot;&quot;" style="visibility:visible;mso-wrap-style:square;mso-left-percent:-10001;mso-top-percent:-10001;mso-position-horizontal:absolute;mso-position-horizontal-relative:char;mso-position-vertical:absolute;mso-position-vertical-relative:line;mso-left-percent:-10001;mso-top-percent:-10001" from="0,0" to="451.3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w2WHvQEAANYDAAAOAAAAZHJzL2Uyb0RvYy54bWysU01v2zAMvQ/YfxB0X2xnSFsYcXpo0V2G&#10;rdjHD1BlKhYqiYKkxc6/HyUnTrENwzD0Iksk3yMfSW9vJ2vYAULU6DrerGrOwEnstdt3/Pu3h3c3&#10;nMUkXC8MOuj4ESK/3b19sx19C2sc0PQQGJG42I6+40NKvq2qKAewIq7QgyOnwmBFomfYV30QI7Fb&#10;U63r+qoaMfQ+oIQYyXo/O/mu8CsFMn1WKkJipuNUWypnKOdTPqvdVrT7IPyg5akM8R9VWKEdJV2o&#10;7kUS7EfQv1FZLQNGVGkl0VaolJZQNJCapv5FzddBeChaqDnRL22Kr0crPx3u3GOgNow+ttE/hqxi&#10;UsHmL9XHptKs49IsmBKTZNxcv29oApzJs6+6AH2I6QOgZfnScaNd1iFacfgYEyWj0HNINhvHxo6v&#10;bzbXmxIW0ej+QRuTnWUX4M4EdhA0RSEluHSVJ0csLyLpZRwZL0LKLR0NzDm+gGK6p9KbOUnesQtv&#10;/9ycOI2jyAxRVMECqv8OOsVmGJS9+1fgEl0yoksL0GqH4U9Z03QuVc3xZ9Wz1iz7CftjGWtpBy1P&#10;6dZp0fN2vnwX+OV33P0EAAD//wMAUEsDBBQABgAIAAAAIQAZVBpJ2QAAAAIBAAAPAAAAZHJzL2Rv&#10;d25yZXYueG1sTI9RS8NAEITfBf/DsYJv9mKRYtNcighSSqlg6g/Y5LZJ6N1euLs20V/v1Rd9GRhm&#10;mfm2WE/WiAv50DtW8DjLQBA3TvfcKvg8vD08gwgRWaNxTAq+KMC6vL0pMNdu5A+6VLEVqYRDjgq6&#10;GIdcytB0ZDHM3ECcsqPzFmOyvpXa45jKrZHzLFtIiz2nhQ4Heu2oOVVnq+Bpc3qvjN7uD35Pu227&#10;qZff406p+7vpZQUi0hT/juGKn9ChTEy1O7MOwihIj8RfTdkymy9A1Fcry0L+Ry9/AAAA//8DAFBL&#10;AQItABQABgAIAAAAIQC2gziS/gAAAOEBAAATAAAAAAAAAAAAAAAAAAAAAABbQ29udGVudF9UeXBl&#10;c10ueG1sUEsBAi0AFAAGAAgAAAAhADj9If/WAAAAlAEAAAsAAAAAAAAAAAAAAAAALwEAAF9yZWxz&#10;Ly5yZWxzUEsBAi0AFAAGAAgAAAAhAFbDZYe9AQAA1gMAAA4AAAAAAAAAAAAAAAAALgIAAGRycy9l&#10;Mm9Eb2MueG1sUEsBAi0AFAAGAAgAAAAhABlUGknZAAAAAgEAAA8AAAAAAAAAAAAAAAAAFwQAAGRy&#10;cy9kb3ducmV2LnhtbFBLBQYAAAAABAAEAPMAAAAdBQAAAAA=&#10;" strokecolor="#f79646 [3209]" strokeweight="2.25pt">
              <v:stroke joinstyle="miter"/>
              <w10:anchorlock/>
            </v:line>
          </w:pict>
        </mc:Fallback>
      </mc:AlternateContent>
    </w:r>
  </w:p>
  <w:p w14:paraId="78B72268" w14:textId="77777777" w:rsidR="00593D2F" w:rsidRPr="00604C19" w:rsidRDefault="00593D2F" w:rsidP="00593D2F">
    <w:pPr>
      <w:pStyle w:val="Footer"/>
      <w:tabs>
        <w:tab w:val="clear" w:pos="4513"/>
        <w:tab w:val="clear" w:pos="9026"/>
        <w:tab w:val="right" w:pos="9027"/>
      </w:tabs>
      <w:rPr>
        <w:b/>
      </w:rPr>
    </w:pPr>
    <w:r w:rsidRPr="0005774D">
      <w:rPr>
        <w:b/>
        <w:color w:val="4E4E4E"/>
      </w:rPr>
      <w:tab/>
      <w:t>National Office for Child Safety</w:t>
    </w:r>
  </w:p>
  <w:p w14:paraId="284CD0EB" w14:textId="3041EF59" w:rsidR="00156AE7" w:rsidRDefault="00156AE7" w:rsidP="00593D2F">
    <w:pPr>
      <w:pStyle w:val="Footer"/>
      <w:jc w:val="righ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51D3F" w14:textId="77777777" w:rsidR="00AC73DA" w:rsidRPr="0005774D" w:rsidRDefault="00AC73DA" w:rsidP="00AC73DA">
    <w:pPr>
      <w:pStyle w:val="Footer"/>
      <w:tabs>
        <w:tab w:val="clear" w:pos="4513"/>
        <w:tab w:val="clear" w:pos="9026"/>
        <w:tab w:val="right" w:pos="9027"/>
      </w:tabs>
      <w:spacing w:after="120"/>
      <w:rPr>
        <w:b/>
        <w:color w:val="4E4E4E"/>
      </w:rPr>
    </w:pPr>
    <w:r w:rsidRPr="0005774D">
      <w:rPr>
        <w:rFonts w:ascii="Times New Roman" w:hAnsi="Times New Roman"/>
        <w:b/>
        <w:noProof/>
        <w:color w:val="4E4E4E"/>
        <w:lang w:eastAsia="en-AU"/>
      </w:rPr>
      <w:drawing>
        <wp:inline distT="0" distB="0" distL="0" distR="0" wp14:anchorId="77C0076D" wp14:editId="1CE9E1B4">
          <wp:extent cx="360000" cy="360000"/>
          <wp:effectExtent l="0" t="0" r="2540" b="2540"/>
          <wp:docPr id="790109628" name="Picture 790109628" descr="Image shows the National Office for Child Safety logo mark. The shape configuration used in the logo mark is made up of four shapes that represents two figures, reflecting the children and people the Office works for.&#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NOCS-Logos-MASTERFILE_NOCS-LogoMark-Colour.png"/>
                  <pic:cNvPicPr/>
                </pic:nvPicPr>
                <pic:blipFill>
                  <a:blip r:embed="rId1">
                    <a:extLst>
                      <a:ext uri="{28A0092B-C50C-407E-A947-70E740481C1C}">
                        <a14:useLocalDpi xmlns:a14="http://schemas.microsoft.com/office/drawing/2010/main" val="0"/>
                      </a:ext>
                    </a:extLst>
                  </a:blip>
                  <a:stretch>
                    <a:fillRect/>
                  </a:stretch>
                </pic:blipFill>
                <pic:spPr>
                  <a:xfrm>
                    <a:off x="0" y="0"/>
                    <a:ext cx="360000" cy="360000"/>
                  </a:xfrm>
                  <a:prstGeom prst="rect">
                    <a:avLst/>
                  </a:prstGeom>
                </pic:spPr>
              </pic:pic>
            </a:graphicData>
          </a:graphic>
        </wp:inline>
      </w:drawing>
    </w:r>
    <w:r w:rsidRPr="00227362">
      <w:rPr>
        <w:noProof/>
        <w:lang w:eastAsia="en-AU"/>
      </w:rPr>
      <mc:AlternateContent>
        <mc:Choice Requires="wps">
          <w:drawing>
            <wp:inline distT="0" distB="0" distL="0" distR="0" wp14:anchorId="538468AB" wp14:editId="19B03D64">
              <wp:extent cx="5731200" cy="0"/>
              <wp:effectExtent l="0" t="19050" r="22225" b="19050"/>
              <wp:docPr id="348355428" name="Straight Connector 3483554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5731200" cy="0"/>
                      </a:xfrm>
                      <a:prstGeom prst="line">
                        <a:avLst/>
                      </a:prstGeom>
                      <a:ln w="28575">
                        <a:solidFill>
                          <a:schemeClr val="accent6"/>
                        </a:solidFill>
                      </a:ln>
                    </wps:spPr>
                    <wps:style>
                      <a:lnRef idx="1">
                        <a:schemeClr val="dk1"/>
                      </a:lnRef>
                      <a:fillRef idx="0">
                        <a:schemeClr val="dk1"/>
                      </a:fillRef>
                      <a:effectRef idx="0">
                        <a:schemeClr val="dk1"/>
                      </a:effectRef>
                      <a:fontRef idx="minor">
                        <a:schemeClr val="tx1"/>
                      </a:fontRef>
                    </wps:style>
                    <wps:bodyPr/>
                  </wps:wsp>
                </a:graphicData>
              </a:graphic>
            </wp:inline>
          </w:drawing>
        </mc:Choice>
        <mc:Fallback>
          <w:pict>
            <v:line w14:anchorId="22871E25" id="Straight Connector 348355428" o:spid="_x0000_s1026" alt="&quot;&quot;" style="visibility:visible;mso-wrap-style:square;mso-left-percent:-10001;mso-top-percent:-10001;mso-position-horizontal:absolute;mso-position-horizontal-relative:char;mso-position-vertical:absolute;mso-position-vertical-relative:line;mso-left-percent:-10001;mso-top-percent:-10001" from="0,0" to="451.3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w2WHvQEAANYDAAAOAAAAZHJzL2Uyb0RvYy54bWysU01v2zAMvQ/YfxB0X2xnSFsYcXpo0V2G&#10;rdjHD1BlKhYqiYKkxc6/HyUnTrENwzD0Iksk3yMfSW9vJ2vYAULU6DrerGrOwEnstdt3/Pu3h3c3&#10;nMUkXC8MOuj4ESK/3b19sx19C2sc0PQQGJG42I6+40NKvq2qKAewIq7QgyOnwmBFomfYV30QI7Fb&#10;U63r+qoaMfQ+oIQYyXo/O/mu8CsFMn1WKkJipuNUWypnKOdTPqvdVrT7IPyg5akM8R9VWKEdJV2o&#10;7kUS7EfQv1FZLQNGVGkl0VaolJZQNJCapv5FzddBeChaqDnRL22Kr0crPx3u3GOgNow+ttE/hqxi&#10;UsHmL9XHptKs49IsmBKTZNxcv29oApzJs6+6AH2I6QOgZfnScaNd1iFacfgYEyWj0HNINhvHxo6v&#10;bzbXmxIW0ej+QRuTnWUX4M4EdhA0RSEluHSVJ0csLyLpZRwZL0LKLR0NzDm+gGK6p9KbOUnesQtv&#10;/9ycOI2jyAxRVMECqv8OOsVmGJS9+1fgEl0yoksL0GqH4U9Z03QuVc3xZ9Wz1iz7CftjGWtpBy1P&#10;6dZp0fN2vnwX+OV33P0EAAD//wMAUEsDBBQABgAIAAAAIQAZVBpJ2QAAAAIBAAAPAAAAZHJzL2Rv&#10;d25yZXYueG1sTI9RS8NAEITfBf/DsYJv9mKRYtNcighSSqlg6g/Y5LZJ6N1euLs20V/v1Rd9GRhm&#10;mfm2WE/WiAv50DtW8DjLQBA3TvfcKvg8vD08gwgRWaNxTAq+KMC6vL0pMNdu5A+6VLEVqYRDjgq6&#10;GIdcytB0ZDHM3ECcsqPzFmOyvpXa45jKrZHzLFtIiz2nhQ4Heu2oOVVnq+Bpc3qvjN7uD35Pu227&#10;qZff406p+7vpZQUi0hT/juGKn9ChTEy1O7MOwihIj8RfTdkymy9A1Fcry0L+Ry9/AAAA//8DAFBL&#10;AQItABQABgAIAAAAIQC2gziS/gAAAOEBAAATAAAAAAAAAAAAAAAAAAAAAABbQ29udGVudF9UeXBl&#10;c10ueG1sUEsBAi0AFAAGAAgAAAAhADj9If/WAAAAlAEAAAsAAAAAAAAAAAAAAAAALwEAAF9yZWxz&#10;Ly5yZWxzUEsBAi0AFAAGAAgAAAAhAFbDZYe9AQAA1gMAAA4AAAAAAAAAAAAAAAAALgIAAGRycy9l&#10;Mm9Eb2MueG1sUEsBAi0AFAAGAAgAAAAhABlUGknZAAAAAgEAAA8AAAAAAAAAAAAAAAAAFwQAAGRy&#10;cy9kb3ducmV2LnhtbFBLBQYAAAAABAAEAPMAAAAdBQAAAAA=&#10;" strokecolor="#f79646 [3209]" strokeweight="2.25pt">
              <v:stroke joinstyle="miter"/>
              <w10:anchorlock/>
            </v:line>
          </w:pict>
        </mc:Fallback>
      </mc:AlternateContent>
    </w:r>
  </w:p>
  <w:p w14:paraId="0B5FDD78" w14:textId="77777777" w:rsidR="00AC73DA" w:rsidRPr="00604C19" w:rsidRDefault="00AC73DA" w:rsidP="00AC73DA">
    <w:pPr>
      <w:pStyle w:val="Footer"/>
      <w:tabs>
        <w:tab w:val="clear" w:pos="4513"/>
        <w:tab w:val="clear" w:pos="9026"/>
        <w:tab w:val="right" w:pos="9027"/>
      </w:tabs>
      <w:rPr>
        <w:b/>
      </w:rPr>
    </w:pPr>
    <w:r w:rsidRPr="0005774D">
      <w:rPr>
        <w:b/>
        <w:color w:val="4E4E4E"/>
      </w:rPr>
      <w:tab/>
      <w:t>National Office for Child Safety</w:t>
    </w:r>
  </w:p>
  <w:p w14:paraId="2F1C9894" w14:textId="00DE82D8" w:rsidR="00593D2F" w:rsidRPr="00604C19" w:rsidRDefault="00593D2F" w:rsidP="00AC73DA">
    <w:pPr>
      <w:pStyle w:val="Footer"/>
      <w:ind w:firstLine="720"/>
      <w:rPr>
        <w: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24810C9" w14:textId="77777777" w:rsidR="009511D9" w:rsidRDefault="009511D9" w:rsidP="00C44D4E">
      <w:r>
        <w:separator/>
      </w:r>
    </w:p>
  </w:footnote>
  <w:footnote w:type="continuationSeparator" w:id="0">
    <w:p w14:paraId="198E2B21" w14:textId="77777777" w:rsidR="009511D9" w:rsidRDefault="009511D9" w:rsidP="00C44D4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EC4A6B" w14:textId="12196FA2" w:rsidR="0005774D" w:rsidRPr="00533040" w:rsidRDefault="00461B7B" w:rsidP="004E24F9">
    <w:pPr>
      <w:pStyle w:val="Heading1"/>
      <w:tabs>
        <w:tab w:val="left" w:pos="6976"/>
      </w:tabs>
      <w:rPr>
        <w:rFonts w:eastAsia="Times New Roman"/>
      </w:rPr>
    </w:pPr>
    <w:r>
      <w:rPr>
        <w:noProof/>
        <w:lang w:eastAsia="en-AU"/>
      </w:rPr>
      <w:drawing>
        <wp:inline distT="0" distB="0" distL="0" distR="0" wp14:anchorId="74DC4B9A" wp14:editId="424D442A">
          <wp:extent cx="2362200" cy="484357"/>
          <wp:effectExtent l="0" t="0" r="0" b="0"/>
          <wp:docPr id="367" name="Picture 367" descr="Image shows the logo for the Australian Government National Office of Child Safe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7" name="National Office for Child Safety - logo inline.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374463" cy="486872"/>
                  </a:xfrm>
                  <a:prstGeom prst="rect">
                    <a:avLst/>
                  </a:prstGeom>
                </pic:spPr>
              </pic:pic>
            </a:graphicData>
          </a:graphic>
        </wp:inline>
      </w:drawing>
    </w:r>
    <w:r w:rsidR="0005774D">
      <w:rPr>
        <w:noProof/>
        <w:lang w:eastAsia="en-AU"/>
      </w:rPr>
      <mc:AlternateContent>
        <mc:Choice Requires="wps">
          <w:drawing>
            <wp:anchor distT="0" distB="0" distL="114300" distR="114300" simplePos="0" relativeHeight="251658752" behindDoc="1" locked="0" layoutInCell="1" allowOverlap="1" wp14:anchorId="2815FCEF" wp14:editId="6E952F78">
              <wp:simplePos x="0" y="0"/>
              <wp:positionH relativeFrom="page">
                <wp:align>center</wp:align>
              </wp:positionH>
              <wp:positionV relativeFrom="page">
                <wp:align>top</wp:align>
              </wp:positionV>
              <wp:extent cx="7560000" cy="10692000"/>
              <wp:effectExtent l="0" t="0" r="3175" b="0"/>
              <wp:wrapNone/>
              <wp:docPr id="323" name="Rectangle 32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10692000"/>
                      </a:xfrm>
                      <a:prstGeom prst="rect">
                        <a:avLst/>
                      </a:prstGeom>
                      <a:solidFill>
                        <a:srgbClr val="EDEDED"/>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3E5D7F9" id="Rectangle 323" o:spid="_x0000_s1026" alt="&quot;&quot;" style="position:absolute;margin-left:0;margin-top:0;width:595.3pt;height:841.9pt;z-index:-251657216;visibility:visible;mso-wrap-style:square;mso-width-percent:0;mso-height-percent:0;mso-wrap-distance-left:9pt;mso-wrap-distance-top:0;mso-wrap-distance-right:9pt;mso-wrap-distance-bottom:0;mso-position-horizontal:center;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lQ92UgIAAKQEAAAOAAAAZHJzL2Uyb0RvYy54bWysVNtOGzEQfa/Uf7D8XjaJgEDEBkWkVJUQ&#10;IEHFs+O1s5Zsjzt2skm/vmNvbtA+VU0kZ8YznsuZM7m53TjL1gqjAV/z4dmAM+UlNMYva/7j9f7L&#10;FWcxCd8IC17VfKsiv51+/nTThYkaQQu2UcgoiI+TLtS8TSlMqirKVjkRzyAoT0YN6EQiFZdVg6Kj&#10;6M5Wo8HgsuoAm4AgVYx0O++NfFria61ketI6qsRszam2VE4s5yKf1fRGTJYoQmvkrgzxD1U4YTwl&#10;PYSaiyTYCs0foZyRCBF0OpPgKtDaSFV6oG6Ggw/dvLQiqNILgRPDAab4/8LKx/VLeEaCoQtxEknM&#10;XWw0uvxL9bFNAWt7AEttEpN0Ob64HNCHM0m24eDymsZR8KyO7wPG9E2BY1moOdI4Ckpi/RAT5STX&#10;vUtOF8Ga5t5YWxRcLu4ssrWg0X2d52+eFj1552Y96yj/aFxKEUQhbUWiqlxoah79kjNhl8RNmbDk&#10;9pAzlLnn3HMR2z5HCdsTwplErLTG1fwqN7nvy/pcmSq82nVwhC1LC2i2z8gQeqLFIO8NJXkQMT0L&#10;JGYRXrQt6YkObYEqh53EWQv462/32Z8GTlbOOmIqdfVzJVBxZr97osL18Pw8U7so5xfjESl4almc&#10;WvzK3QEhOqS9DLKI2T/ZvagR3Bst1SxnJZPwknL3+O2Uu9RvEK2lVLNZcSM6B5Ee/EuQOXjGKcP7&#10;unkTGHbzT8SdR9izWkw+0KD3zS89zFYJtCkcOeJK088KrULhwW5t866d6sXr+Ocy/Q0AAP//AwBQ&#10;SwMEFAAGAAgAAAAhAGLESYPdAAAABwEAAA8AAABkcnMvZG93bnJldi54bWxMjzFPwzAQhXek/gfr&#10;KrFRp0CjEOJUgEAdukBh6ebGRxKIz8F2mvDvubLAcnqnd3rvu2I92U4c0YfWkYLlIgGBVDnTUq3g&#10;7fXpIgMRoiajO0eo4BsDrMvZWaFz40Z6weMu1oJDKORaQRNjn0sZqgatDgvXI7H37rzVkVdfS+P1&#10;yOG2k5dJkkqrW+KGRvf40GD1uRusgmfcbD/28v5rpMdrn27q/bCyvVLn8+nuFkTEKf4dwwmf0aFk&#10;poMbyATRKeBH4u88ecubJAVxYJVmVxnIspD/+csfAAAA//8DAFBLAQItABQABgAIAAAAIQC2gziS&#10;/gAAAOEBAAATAAAAAAAAAAAAAAAAAAAAAABbQ29udGVudF9UeXBlc10ueG1sUEsBAi0AFAAGAAgA&#10;AAAhADj9If/WAAAAlAEAAAsAAAAAAAAAAAAAAAAALwEAAF9yZWxzLy5yZWxzUEsBAi0AFAAGAAgA&#10;AAAhAFGVD3ZSAgAApAQAAA4AAAAAAAAAAAAAAAAALgIAAGRycy9lMm9Eb2MueG1sUEsBAi0AFAAG&#10;AAgAAAAhAGLESYPdAAAABwEAAA8AAAAAAAAAAAAAAAAArAQAAGRycy9kb3ducmV2LnhtbFBLBQYA&#10;AAAABAAEAPMAAAC2BQAAAAA=&#10;" fillcolor="#ededed" stroked="f" strokeweight="1pt">
              <w10:wrap anchorx="page" anchory="page"/>
            </v:rec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787440" w14:textId="4877113D" w:rsidR="006B6D57" w:rsidRDefault="00147DBC" w:rsidP="00C44D4E">
    <w:pPr>
      <w:pStyle w:val="Header"/>
    </w:pPr>
    <w:r>
      <w:rPr>
        <w:noProof/>
        <w:w w:val="100"/>
      </w:rPr>
      <mc:AlternateContent>
        <mc:Choice Requires="wps">
          <w:drawing>
            <wp:anchor distT="0" distB="0" distL="114300" distR="114300" simplePos="0" relativeHeight="251656704" behindDoc="0" locked="0" layoutInCell="1" allowOverlap="1" wp14:anchorId="073EC9BF" wp14:editId="1F5D55E9">
              <wp:simplePos x="0" y="0"/>
              <wp:positionH relativeFrom="page">
                <wp:align>right</wp:align>
              </wp:positionH>
              <wp:positionV relativeFrom="paragraph">
                <wp:posOffset>-1399540</wp:posOffset>
              </wp:positionV>
              <wp:extent cx="7553325" cy="605790"/>
              <wp:effectExtent l="0" t="0" r="0" b="381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53325" cy="605790"/>
                      </a:xfrm>
                      <a:prstGeom prst="rect">
                        <a:avLst/>
                      </a:prstGeom>
                      <a:noFill/>
                      <a:ln w="9525">
                        <a:noFill/>
                        <a:miter lim="800000"/>
                        <a:headEnd/>
                        <a:tailEnd/>
                      </a:ln>
                    </wps:spPr>
                    <wps:txbx>
                      <w:txbxContent>
                        <w:p w14:paraId="38B5AFA6" w14:textId="77777777" w:rsidR="006B6D57" w:rsidRPr="00D03A26" w:rsidRDefault="006B6D57" w:rsidP="00147DBC">
                          <w:pPr>
                            <w:pStyle w:val="Classification"/>
                          </w:pPr>
                          <w:r w:rsidRPr="00D03A26">
                            <w:t>OFFICIAL</w:t>
                          </w:r>
                        </w:p>
                      </w:txbxContent>
                    </wps:txbx>
                    <wps:bodyPr rot="0" vert="horz" wrap="square" lIns="91440" tIns="45720" rIns="91440" bIns="45720" anchor="t" anchorCtr="0">
                      <a:noAutofit/>
                    </wps:bodyPr>
                  </wps:wsp>
                </a:graphicData>
              </a:graphic>
              <wp14:sizeRelH relativeFrom="margin">
                <wp14:pctWidth>0</wp14:pctWidth>
              </wp14:sizeRelH>
            </wp:anchor>
          </w:drawing>
        </mc:Choice>
        <mc:Fallback>
          <w:pict>
            <v:shapetype w14:anchorId="073EC9BF" id="_x0000_t202" coordsize="21600,21600" o:spt="202" path="m,l,21600r21600,l21600,xe">
              <v:stroke joinstyle="miter"/>
              <v:path gradientshapeok="t" o:connecttype="rect"/>
            </v:shapetype>
            <v:shape id="Text Box 2" o:spid="_x0000_s1026" type="#_x0000_t202" style="position:absolute;margin-left:543.55pt;margin-top:-110.2pt;width:594.75pt;height:47.7pt;z-index:251656704;visibility:visible;mso-wrap-style:square;mso-width-percent:0;mso-wrap-distance-left:9pt;mso-wrap-distance-top:0;mso-wrap-distance-right:9pt;mso-wrap-distance-bottom:0;mso-position-horizontal:right;mso-position-horizontal-relative:page;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Rr899wEAAM0DAAAOAAAAZHJzL2Uyb0RvYy54bWysU11v2yAUfZ+0/4B4X+ykcdNYcaquXadJ&#10;3YfU7gdgjGM04DIgsbNfvwt206h7q+YHxPWFc+8597C5HrQiB+G8BFPR+SynRBgOjTS7iv58uv9w&#10;RYkPzDRMgREVPQpPr7fv3216W4oFdKAa4QiCGF/2tqJdCLbMMs87oZmfgRUGky04zQKGbpc1jvWI&#10;rlW2yPPLrAfXWAdceI9/78Yk3Sb8thU8fG9bLwJRFcXeQlpdWuu4ZtsNK3eO2U7yqQ32hi40kwaL&#10;nqDuWGBk7+Q/UFpyBx7aMOOgM2hbyUXigGzm+Ss2jx2zInFBcbw9yeT/Hyz/dni0PxwJw0cYcICJ&#10;hLcPwH95YuC2Y2YnbpyDvhOswcLzKFnWW19OV6PUvvQRpO6/QoNDZvsACWhonY6qIE+C6DiA40l0&#10;MQTC8eeqKC4uFgUlHHOXebFap6lkrHy+bZ0PnwVoEjcVdTjUhM4ODz7Eblj5fCQWM3AvlUqDVYb0&#10;FV0XCP8qo2VA3ympK3qVx290QiT5yTTpcmBSjXssoMzEOhIdKYehHvBgZF9Dc0T+DkZ/4XvATQfu&#10;DyU9equi/veeOUGJ+mJQw/V8uYxmTMGyWC0wcOeZ+jzDDEeoigZKxu1tSAYeGd2g1q1MMrx0MvWK&#10;nknqTP6OpjyP06mXV7j9CwAA//8DAFBLAwQUAAYACAAAACEAwknTwt8AAAALAQAADwAAAGRycy9k&#10;b3ducmV2LnhtbEyPzU7DMBCE70i8g7VI3Fo7UYPaEKeqiriC6A8SNzfeJhHxOordJrw92xMcZ2c1&#10;802xnlwnrjiE1pOGZK5AIFXetlRrOOxfZ0sQIRqypvOEGn4wwLq8vytMbv1IH3jdxVpwCIXcaGhi&#10;7HMpQ9WgM2HueyT2zn5wJrIcamkHM3K462Sq1JN0piVuaEyP2war793FaTi+nb8+F+q9fnFZP/pJ&#10;SXIrqfXjw7R5BhFxin/PcMNndCiZ6eQvZIPoNPCQqGGWpmoB4uYny1UG4sS3JM0UyLKQ/zeUvwAA&#10;AP//AwBQSwECLQAUAAYACAAAACEAtoM4kv4AAADhAQAAEwAAAAAAAAAAAAAAAAAAAAAAW0NvbnRl&#10;bnRfVHlwZXNdLnhtbFBLAQItABQABgAIAAAAIQA4/SH/1gAAAJQBAAALAAAAAAAAAAAAAAAAAC8B&#10;AABfcmVscy8ucmVsc1BLAQItABQABgAIAAAAIQAmRr899wEAAM0DAAAOAAAAAAAAAAAAAAAAAC4C&#10;AABkcnMvZTJvRG9jLnhtbFBLAQItABQABgAIAAAAIQDCSdPC3wAAAAsBAAAPAAAAAAAAAAAAAAAA&#10;AFEEAABkcnMvZG93bnJldi54bWxQSwUGAAAAAAQABADzAAAAXQUAAAAA&#10;" filled="f" stroked="f">
              <v:textbox>
                <w:txbxContent>
                  <w:p w14:paraId="38B5AFA6" w14:textId="77777777" w:rsidR="006B6D57" w:rsidRPr="00D03A26" w:rsidRDefault="006B6D57" w:rsidP="00147DBC">
                    <w:pPr>
                      <w:pStyle w:val="Classification"/>
                    </w:pPr>
                    <w:r w:rsidRPr="00D03A26">
                      <w:t>OFFICIAL</w:t>
                    </w:r>
                  </w:p>
                </w:txbxContent>
              </v:textbox>
              <w10:wrap anchorx="page"/>
            </v:shape>
          </w:pict>
        </mc:Fallback>
      </mc:AlternateContent>
    </w:r>
  </w:p>
  <w:p w14:paraId="0E9072DB" w14:textId="77777777" w:rsidR="00CD003D" w:rsidRDefault="00CD003D"/>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3FE054" w14:textId="4EA39858" w:rsidR="00461B7B" w:rsidRPr="00533040" w:rsidRDefault="00461B7B" w:rsidP="004E24F9">
    <w:pPr>
      <w:pStyle w:val="Heading1"/>
      <w:tabs>
        <w:tab w:val="left" w:pos="6976"/>
      </w:tabs>
      <w:rPr>
        <w:rFonts w:eastAsia="Times New Roman"/>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F20595"/>
    <w:multiLevelType w:val="hybridMultilevel"/>
    <w:tmpl w:val="8A84721C"/>
    <w:lvl w:ilvl="0" w:tplc="0C090019">
      <w:start w:val="1"/>
      <w:numFmt w:val="lowerLetter"/>
      <w:lvlText w:val="%1."/>
      <w:lvlJc w:val="left"/>
      <w:pPr>
        <w:ind w:left="360" w:hanging="360"/>
      </w:pPr>
    </w:lvl>
    <w:lvl w:ilvl="1" w:tplc="0C09001B">
      <w:start w:val="1"/>
      <w:numFmt w:val="lowerRoman"/>
      <w:lvlText w:val="%2."/>
      <w:lvlJc w:val="righ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 w15:restartNumberingAfterBreak="0">
    <w:nsid w:val="04CB0D58"/>
    <w:multiLevelType w:val="hybridMultilevel"/>
    <w:tmpl w:val="47A86FD6"/>
    <w:lvl w:ilvl="0" w:tplc="FFFFFFFF">
      <w:start w:val="1"/>
      <w:numFmt w:val="decimal"/>
      <w:lvlText w:val="%1."/>
      <w:lvlJc w:val="left"/>
      <w:pPr>
        <w:ind w:left="360" w:hanging="360"/>
      </w:pPr>
      <w:rPr>
        <w:rFonts w:hint="default"/>
        <w:color w:val="auto"/>
      </w:rPr>
    </w:lvl>
    <w:lvl w:ilvl="1" w:tplc="0C090001">
      <w:start w:val="1"/>
      <w:numFmt w:val="bullet"/>
      <w:lvlText w:val=""/>
      <w:lvlJc w:val="left"/>
      <w:pPr>
        <w:ind w:left="1080" w:hanging="360"/>
      </w:pPr>
      <w:rPr>
        <w:rFonts w:ascii="Symbol" w:hAnsi="Symbol"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 w15:restartNumberingAfterBreak="0">
    <w:nsid w:val="148F630D"/>
    <w:multiLevelType w:val="hybridMultilevel"/>
    <w:tmpl w:val="751AE566"/>
    <w:lvl w:ilvl="0" w:tplc="5B04FC92">
      <w:start w:val="1"/>
      <w:numFmt w:val="bullet"/>
      <w:pStyle w:val="Bulletplain"/>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57A2280"/>
    <w:multiLevelType w:val="hybridMultilevel"/>
    <w:tmpl w:val="07686116"/>
    <w:lvl w:ilvl="0" w:tplc="7C622BCE">
      <w:numFmt w:val="bullet"/>
      <w:lvlText w:val="•"/>
      <w:lvlJc w:val="left"/>
      <w:pPr>
        <w:ind w:left="1080" w:hanging="720"/>
      </w:pPr>
      <w:rPr>
        <w:rFonts w:ascii="Calibri" w:eastAsia="Times New Roman"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D13156D"/>
    <w:multiLevelType w:val="hybridMultilevel"/>
    <w:tmpl w:val="41B4F85A"/>
    <w:lvl w:ilvl="0" w:tplc="0C090001">
      <w:start w:val="1"/>
      <w:numFmt w:val="bullet"/>
      <w:lvlText w:val=""/>
      <w:lvlJc w:val="left"/>
      <w:pPr>
        <w:ind w:left="360" w:hanging="360"/>
      </w:pPr>
      <w:rPr>
        <w:rFonts w:ascii="Symbol" w:hAnsi="Symbol" w:hint="default"/>
      </w:rPr>
    </w:lvl>
    <w:lvl w:ilvl="1" w:tplc="0C090001">
      <w:start w:val="1"/>
      <w:numFmt w:val="bullet"/>
      <w:lvlText w:val=""/>
      <w:lvlJc w:val="left"/>
      <w:pPr>
        <w:ind w:left="1080" w:hanging="360"/>
      </w:pPr>
      <w:rPr>
        <w:rFonts w:ascii="Symbol" w:hAnsi="Symbol"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 w15:restartNumberingAfterBreak="0">
    <w:nsid w:val="3A923075"/>
    <w:multiLevelType w:val="multilevel"/>
    <w:tmpl w:val="64741684"/>
    <w:lvl w:ilvl="0">
      <w:start w:val="1"/>
      <w:numFmt w:val="decimal"/>
      <w:pStyle w:val="ListBullet2"/>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6" w15:restartNumberingAfterBreak="0">
    <w:nsid w:val="3DAE04EA"/>
    <w:multiLevelType w:val="hybridMultilevel"/>
    <w:tmpl w:val="895ABB8A"/>
    <w:lvl w:ilvl="0" w:tplc="0C090019">
      <w:start w:val="1"/>
      <w:numFmt w:val="lowerLetter"/>
      <w:lvlText w:val="%1."/>
      <w:lvlJc w:val="left"/>
      <w:pPr>
        <w:ind w:left="360" w:hanging="360"/>
      </w:p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 w15:restartNumberingAfterBreak="0">
    <w:nsid w:val="54BA2502"/>
    <w:multiLevelType w:val="hybridMultilevel"/>
    <w:tmpl w:val="0626310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554B786A"/>
    <w:multiLevelType w:val="hybridMultilevel"/>
    <w:tmpl w:val="82A2F61A"/>
    <w:lvl w:ilvl="0" w:tplc="B4D0147E">
      <w:start w:val="1"/>
      <w:numFmt w:val="upperLetter"/>
      <w:lvlText w:val="Step 2%1: "/>
      <w:lvlJc w:val="left"/>
      <w:pPr>
        <w:ind w:left="1080" w:hanging="360"/>
      </w:pPr>
      <w:rPr>
        <w:rFonts w:hint="default"/>
        <w:b w:val="0"/>
        <w:sz w:val="20"/>
        <w:szCs w:val="20"/>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9" w15:restartNumberingAfterBreak="0">
    <w:nsid w:val="63A15FB9"/>
    <w:multiLevelType w:val="hybridMultilevel"/>
    <w:tmpl w:val="5E7C115A"/>
    <w:lvl w:ilvl="0" w:tplc="1C509E5C">
      <w:start w:val="1"/>
      <w:numFmt w:val="bullet"/>
      <w:pStyle w:val="Bullet2"/>
      <w:lvlText w:val=""/>
      <w:lvlJc w:val="left"/>
      <w:pPr>
        <w:ind w:left="720" w:hanging="360"/>
      </w:pPr>
      <w:rPr>
        <w:rFonts w:ascii="Symbol" w:hAnsi="Symbol" w:hint="default"/>
        <w:color w:val="5C5C5C"/>
      </w:rPr>
    </w:lvl>
    <w:lvl w:ilvl="1" w:tplc="7610D95C">
      <w:start w:val="1"/>
      <w:numFmt w:val="bullet"/>
      <w:pStyle w:val="ListBullet"/>
      <w:lvlText w:val=""/>
      <w:lvlJc w:val="left"/>
      <w:pPr>
        <w:ind w:left="1353" w:hanging="360"/>
      </w:pPr>
      <w:rPr>
        <w:rFonts w:ascii="Symbol" w:hAnsi="Symbol" w:hint="default"/>
        <w:color w:val="4D738A"/>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65E25E83"/>
    <w:multiLevelType w:val="hybridMultilevel"/>
    <w:tmpl w:val="33D858A6"/>
    <w:lvl w:ilvl="0" w:tplc="0C09001B">
      <w:start w:val="1"/>
      <w:numFmt w:val="lowerRoman"/>
      <w:lvlText w:val="%1."/>
      <w:lvlJc w:val="righ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1" w15:restartNumberingAfterBreak="0">
    <w:nsid w:val="670A3C69"/>
    <w:multiLevelType w:val="hybridMultilevel"/>
    <w:tmpl w:val="7C540766"/>
    <w:lvl w:ilvl="0" w:tplc="3F9235B2">
      <w:start w:val="1"/>
      <w:numFmt w:val="bullet"/>
      <w:pStyle w:val="Bullet1"/>
      <w:lvlText w:val=""/>
      <w:lvlJc w:val="left"/>
      <w:pPr>
        <w:ind w:left="1431" w:hanging="360"/>
      </w:pPr>
      <w:rPr>
        <w:rFonts w:ascii="Symbol" w:hAnsi="Symbol" w:hint="default"/>
        <w:color w:val="8064A2" w:themeColor="accent4"/>
      </w:rPr>
    </w:lvl>
    <w:lvl w:ilvl="1" w:tplc="0C090003">
      <w:start w:val="1"/>
      <w:numFmt w:val="bullet"/>
      <w:lvlText w:val="o"/>
      <w:lvlJc w:val="left"/>
      <w:pPr>
        <w:ind w:left="2151" w:hanging="360"/>
      </w:pPr>
      <w:rPr>
        <w:rFonts w:ascii="Courier New" w:hAnsi="Courier New" w:cs="Courier New" w:hint="default"/>
      </w:rPr>
    </w:lvl>
    <w:lvl w:ilvl="2" w:tplc="0C090005" w:tentative="1">
      <w:start w:val="1"/>
      <w:numFmt w:val="bullet"/>
      <w:lvlText w:val=""/>
      <w:lvlJc w:val="left"/>
      <w:pPr>
        <w:ind w:left="2871" w:hanging="360"/>
      </w:pPr>
      <w:rPr>
        <w:rFonts w:ascii="Wingdings" w:hAnsi="Wingdings" w:hint="default"/>
      </w:rPr>
    </w:lvl>
    <w:lvl w:ilvl="3" w:tplc="0C090001" w:tentative="1">
      <w:start w:val="1"/>
      <w:numFmt w:val="bullet"/>
      <w:lvlText w:val=""/>
      <w:lvlJc w:val="left"/>
      <w:pPr>
        <w:ind w:left="3591" w:hanging="360"/>
      </w:pPr>
      <w:rPr>
        <w:rFonts w:ascii="Symbol" w:hAnsi="Symbol" w:hint="default"/>
      </w:rPr>
    </w:lvl>
    <w:lvl w:ilvl="4" w:tplc="0C090003" w:tentative="1">
      <w:start w:val="1"/>
      <w:numFmt w:val="bullet"/>
      <w:lvlText w:val="o"/>
      <w:lvlJc w:val="left"/>
      <w:pPr>
        <w:ind w:left="4311" w:hanging="360"/>
      </w:pPr>
      <w:rPr>
        <w:rFonts w:ascii="Courier New" w:hAnsi="Courier New" w:cs="Courier New" w:hint="default"/>
      </w:rPr>
    </w:lvl>
    <w:lvl w:ilvl="5" w:tplc="0C090005" w:tentative="1">
      <w:start w:val="1"/>
      <w:numFmt w:val="bullet"/>
      <w:lvlText w:val=""/>
      <w:lvlJc w:val="left"/>
      <w:pPr>
        <w:ind w:left="5031" w:hanging="360"/>
      </w:pPr>
      <w:rPr>
        <w:rFonts w:ascii="Wingdings" w:hAnsi="Wingdings" w:hint="default"/>
      </w:rPr>
    </w:lvl>
    <w:lvl w:ilvl="6" w:tplc="0C090001" w:tentative="1">
      <w:start w:val="1"/>
      <w:numFmt w:val="bullet"/>
      <w:lvlText w:val=""/>
      <w:lvlJc w:val="left"/>
      <w:pPr>
        <w:ind w:left="5751" w:hanging="360"/>
      </w:pPr>
      <w:rPr>
        <w:rFonts w:ascii="Symbol" w:hAnsi="Symbol" w:hint="default"/>
      </w:rPr>
    </w:lvl>
    <w:lvl w:ilvl="7" w:tplc="0C090003" w:tentative="1">
      <w:start w:val="1"/>
      <w:numFmt w:val="bullet"/>
      <w:lvlText w:val="o"/>
      <w:lvlJc w:val="left"/>
      <w:pPr>
        <w:ind w:left="6471" w:hanging="360"/>
      </w:pPr>
      <w:rPr>
        <w:rFonts w:ascii="Courier New" w:hAnsi="Courier New" w:cs="Courier New" w:hint="default"/>
      </w:rPr>
    </w:lvl>
    <w:lvl w:ilvl="8" w:tplc="0C090005" w:tentative="1">
      <w:start w:val="1"/>
      <w:numFmt w:val="bullet"/>
      <w:lvlText w:val=""/>
      <w:lvlJc w:val="left"/>
      <w:pPr>
        <w:ind w:left="7191" w:hanging="360"/>
      </w:pPr>
      <w:rPr>
        <w:rFonts w:ascii="Wingdings" w:hAnsi="Wingdings" w:hint="default"/>
      </w:rPr>
    </w:lvl>
  </w:abstractNum>
  <w:num w:numId="1" w16cid:durableId="1420757970">
    <w:abstractNumId w:val="11"/>
  </w:num>
  <w:num w:numId="2" w16cid:durableId="182482000">
    <w:abstractNumId w:val="9"/>
  </w:num>
  <w:num w:numId="3" w16cid:durableId="1493832312">
    <w:abstractNumId w:val="5"/>
  </w:num>
  <w:num w:numId="4" w16cid:durableId="1397895365">
    <w:abstractNumId w:val="8"/>
  </w:num>
  <w:num w:numId="5" w16cid:durableId="2017880314">
    <w:abstractNumId w:val="10"/>
  </w:num>
  <w:num w:numId="6" w16cid:durableId="1065639761">
    <w:abstractNumId w:val="3"/>
  </w:num>
  <w:num w:numId="7" w16cid:durableId="2143695845">
    <w:abstractNumId w:val="6"/>
  </w:num>
  <w:num w:numId="8" w16cid:durableId="1593202574">
    <w:abstractNumId w:val="0"/>
  </w:num>
  <w:num w:numId="9" w16cid:durableId="563835942">
    <w:abstractNumId w:val="1"/>
  </w:num>
  <w:num w:numId="10" w16cid:durableId="1669360217">
    <w:abstractNumId w:val="7"/>
  </w:num>
  <w:num w:numId="11" w16cid:durableId="68500836">
    <w:abstractNumId w:val="2"/>
  </w:num>
  <w:num w:numId="12" w16cid:durableId="708382067">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trackRevisions/>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32F0"/>
    <w:rsid w:val="00012AD7"/>
    <w:rsid w:val="0005774D"/>
    <w:rsid w:val="00080AA6"/>
    <w:rsid w:val="0009352E"/>
    <w:rsid w:val="000A2C23"/>
    <w:rsid w:val="000D120F"/>
    <w:rsid w:val="000D6829"/>
    <w:rsid w:val="00102011"/>
    <w:rsid w:val="001101BE"/>
    <w:rsid w:val="001228EC"/>
    <w:rsid w:val="00147DBC"/>
    <w:rsid w:val="00150629"/>
    <w:rsid w:val="00156AE7"/>
    <w:rsid w:val="00161123"/>
    <w:rsid w:val="00175F72"/>
    <w:rsid w:val="00191732"/>
    <w:rsid w:val="001D16DD"/>
    <w:rsid w:val="001D51F2"/>
    <w:rsid w:val="001E54C0"/>
    <w:rsid w:val="00204575"/>
    <w:rsid w:val="0021217E"/>
    <w:rsid w:val="002339A4"/>
    <w:rsid w:val="002349E9"/>
    <w:rsid w:val="002574BD"/>
    <w:rsid w:val="0026564A"/>
    <w:rsid w:val="002672BF"/>
    <w:rsid w:val="00275AFF"/>
    <w:rsid w:val="00280E13"/>
    <w:rsid w:val="002B4095"/>
    <w:rsid w:val="002D4325"/>
    <w:rsid w:val="002D4751"/>
    <w:rsid w:val="003036B0"/>
    <w:rsid w:val="003356C9"/>
    <w:rsid w:val="0034076F"/>
    <w:rsid w:val="00342569"/>
    <w:rsid w:val="00352785"/>
    <w:rsid w:val="00390362"/>
    <w:rsid w:val="00391262"/>
    <w:rsid w:val="00394A96"/>
    <w:rsid w:val="00394CDE"/>
    <w:rsid w:val="003B3502"/>
    <w:rsid w:val="003B73BE"/>
    <w:rsid w:val="003C4947"/>
    <w:rsid w:val="003E1A76"/>
    <w:rsid w:val="003F2294"/>
    <w:rsid w:val="004349E9"/>
    <w:rsid w:val="004449E3"/>
    <w:rsid w:val="00461B7B"/>
    <w:rsid w:val="00463CF3"/>
    <w:rsid w:val="00473BFE"/>
    <w:rsid w:val="004B23F3"/>
    <w:rsid w:val="004D0857"/>
    <w:rsid w:val="004E19B9"/>
    <w:rsid w:val="004E7C6C"/>
    <w:rsid w:val="0051567E"/>
    <w:rsid w:val="005213A4"/>
    <w:rsid w:val="00525D68"/>
    <w:rsid w:val="00530C18"/>
    <w:rsid w:val="005520B1"/>
    <w:rsid w:val="00580B36"/>
    <w:rsid w:val="005932A8"/>
    <w:rsid w:val="00593D2F"/>
    <w:rsid w:val="00611C9C"/>
    <w:rsid w:val="00632151"/>
    <w:rsid w:val="006501FE"/>
    <w:rsid w:val="00651083"/>
    <w:rsid w:val="00666B4C"/>
    <w:rsid w:val="006949F3"/>
    <w:rsid w:val="006B6D57"/>
    <w:rsid w:val="006E4CD7"/>
    <w:rsid w:val="00722479"/>
    <w:rsid w:val="00724B00"/>
    <w:rsid w:val="007366E2"/>
    <w:rsid w:val="00761AB7"/>
    <w:rsid w:val="007632F0"/>
    <w:rsid w:val="007B1B5E"/>
    <w:rsid w:val="007B3C51"/>
    <w:rsid w:val="007C08BB"/>
    <w:rsid w:val="007D0C0B"/>
    <w:rsid w:val="007E3BEC"/>
    <w:rsid w:val="007F28B4"/>
    <w:rsid w:val="00801B25"/>
    <w:rsid w:val="00807D0E"/>
    <w:rsid w:val="00830FB1"/>
    <w:rsid w:val="00831211"/>
    <w:rsid w:val="00831534"/>
    <w:rsid w:val="0087689F"/>
    <w:rsid w:val="008945F9"/>
    <w:rsid w:val="008A3841"/>
    <w:rsid w:val="008B2CCD"/>
    <w:rsid w:val="008C0E60"/>
    <w:rsid w:val="008C61E8"/>
    <w:rsid w:val="009018DD"/>
    <w:rsid w:val="00906645"/>
    <w:rsid w:val="0091087F"/>
    <w:rsid w:val="00911A53"/>
    <w:rsid w:val="00927E1E"/>
    <w:rsid w:val="00936065"/>
    <w:rsid w:val="009511D9"/>
    <w:rsid w:val="0099159E"/>
    <w:rsid w:val="009B196C"/>
    <w:rsid w:val="009C33D9"/>
    <w:rsid w:val="009C7723"/>
    <w:rsid w:val="009E3A17"/>
    <w:rsid w:val="009F720E"/>
    <w:rsid w:val="00A16F46"/>
    <w:rsid w:val="00A24D43"/>
    <w:rsid w:val="00A72651"/>
    <w:rsid w:val="00A92DD8"/>
    <w:rsid w:val="00AA64CA"/>
    <w:rsid w:val="00AB37AE"/>
    <w:rsid w:val="00AC3834"/>
    <w:rsid w:val="00AC6954"/>
    <w:rsid w:val="00AC73DA"/>
    <w:rsid w:val="00B075E8"/>
    <w:rsid w:val="00B4353F"/>
    <w:rsid w:val="00B61901"/>
    <w:rsid w:val="00B64CDC"/>
    <w:rsid w:val="00B925E2"/>
    <w:rsid w:val="00BD26BB"/>
    <w:rsid w:val="00BD6E8D"/>
    <w:rsid w:val="00BF34D7"/>
    <w:rsid w:val="00BF7174"/>
    <w:rsid w:val="00C075AC"/>
    <w:rsid w:val="00C12BC7"/>
    <w:rsid w:val="00C44D4E"/>
    <w:rsid w:val="00C92828"/>
    <w:rsid w:val="00CC6C4E"/>
    <w:rsid w:val="00CD003D"/>
    <w:rsid w:val="00CF675F"/>
    <w:rsid w:val="00CF79F5"/>
    <w:rsid w:val="00D03A26"/>
    <w:rsid w:val="00D172DF"/>
    <w:rsid w:val="00D22845"/>
    <w:rsid w:val="00D316D7"/>
    <w:rsid w:val="00D4555D"/>
    <w:rsid w:val="00D827BA"/>
    <w:rsid w:val="00DD7083"/>
    <w:rsid w:val="00DE622F"/>
    <w:rsid w:val="00E04B59"/>
    <w:rsid w:val="00E178DC"/>
    <w:rsid w:val="00E17BE4"/>
    <w:rsid w:val="00E21E95"/>
    <w:rsid w:val="00E736D5"/>
    <w:rsid w:val="00E87DA5"/>
    <w:rsid w:val="00ED1B34"/>
    <w:rsid w:val="00EE5218"/>
    <w:rsid w:val="00F10DA8"/>
    <w:rsid w:val="00F22986"/>
    <w:rsid w:val="00F27E97"/>
    <w:rsid w:val="00F306FB"/>
    <w:rsid w:val="00F450FD"/>
    <w:rsid w:val="00F72DF3"/>
    <w:rsid w:val="00F97197"/>
    <w:rsid w:val="00FB513C"/>
    <w:rsid w:val="00FF6A1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4A7317"/>
  <w15:chartTrackingRefBased/>
  <w15:docId w15:val="{3C7313D3-1C8B-4DBC-B30F-D567906003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44D4E"/>
    <w:pPr>
      <w:tabs>
        <w:tab w:val="left" w:pos="2918"/>
      </w:tabs>
      <w:spacing w:before="240" w:after="200" w:line="276" w:lineRule="auto"/>
    </w:pPr>
    <w:rPr>
      <w:rFonts w:ascii="Calibri" w:eastAsia="Calibri" w:hAnsi="Calibri" w:cs="Calibri"/>
      <w:w w:val="105"/>
      <w:kern w:val="40"/>
    </w:rPr>
  </w:style>
  <w:style w:type="paragraph" w:styleId="Heading1">
    <w:name w:val="heading 1"/>
    <w:basedOn w:val="Normal"/>
    <w:next w:val="Normal"/>
    <w:link w:val="Heading1Char"/>
    <w:uiPriority w:val="9"/>
    <w:qFormat/>
    <w:rsid w:val="002D4325"/>
    <w:pPr>
      <w:keepNext/>
      <w:spacing w:beforeLines="100" w:after="0" w:line="240" w:lineRule="auto"/>
      <w:outlineLvl w:val="0"/>
    </w:pPr>
    <w:rPr>
      <w:rFonts w:eastAsia="SimSun" w:cs="Angsana New"/>
      <w:b/>
      <w:bCs/>
      <w:color w:val="404040"/>
      <w:kern w:val="32"/>
      <w:sz w:val="52"/>
      <w:szCs w:val="52"/>
    </w:rPr>
  </w:style>
  <w:style w:type="paragraph" w:styleId="Heading2">
    <w:name w:val="heading 2"/>
    <w:basedOn w:val="Normal"/>
    <w:next w:val="Normal"/>
    <w:link w:val="Heading2Char"/>
    <w:uiPriority w:val="9"/>
    <w:unhideWhenUsed/>
    <w:qFormat/>
    <w:rsid w:val="002D4325"/>
    <w:pPr>
      <w:keepNext/>
      <w:spacing w:after="60" w:line="240" w:lineRule="auto"/>
      <w:outlineLvl w:val="1"/>
    </w:pPr>
    <w:rPr>
      <w:rFonts w:eastAsia="SimSun" w:cs="Angsana New"/>
      <w:b/>
      <w:bCs/>
      <w:iCs/>
      <w:color w:val="005389"/>
      <w:sz w:val="40"/>
      <w:szCs w:val="48"/>
    </w:rPr>
  </w:style>
  <w:style w:type="paragraph" w:styleId="Heading3">
    <w:name w:val="heading 3"/>
    <w:basedOn w:val="Normal"/>
    <w:next w:val="Normal"/>
    <w:link w:val="Heading3Char"/>
    <w:uiPriority w:val="9"/>
    <w:unhideWhenUsed/>
    <w:qFormat/>
    <w:rsid w:val="002D4325"/>
    <w:pPr>
      <w:keepNext/>
      <w:spacing w:beforeLines="100" w:after="60" w:line="240" w:lineRule="auto"/>
      <w:outlineLvl w:val="2"/>
    </w:pPr>
    <w:rPr>
      <w:rFonts w:eastAsia="SimSun" w:cs="Angsana New"/>
      <w:b/>
      <w:bCs/>
      <w:color w:val="404040"/>
      <w:sz w:val="32"/>
      <w:szCs w:val="32"/>
    </w:rPr>
  </w:style>
  <w:style w:type="paragraph" w:styleId="Heading4">
    <w:name w:val="heading 4"/>
    <w:basedOn w:val="Normal"/>
    <w:next w:val="Normal"/>
    <w:link w:val="Heading4Char"/>
    <w:uiPriority w:val="9"/>
    <w:unhideWhenUsed/>
    <w:qFormat/>
    <w:rsid w:val="002D4325"/>
    <w:pPr>
      <w:keepNext/>
      <w:spacing w:beforeLines="100" w:after="60" w:line="240" w:lineRule="auto"/>
      <w:outlineLvl w:val="3"/>
    </w:pPr>
    <w:rPr>
      <w:rFonts w:eastAsia="SimSun" w:cs="Angsana New"/>
      <w:b/>
      <w:bCs/>
      <w:color w:val="595959"/>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ullet1">
    <w:name w:val="Bullet 1"/>
    <w:basedOn w:val="ListParagraph"/>
    <w:link w:val="Bullet1Char"/>
    <w:rsid w:val="00F22986"/>
    <w:pPr>
      <w:numPr>
        <w:numId w:val="1"/>
      </w:numPr>
      <w:spacing w:after="120" w:line="288" w:lineRule="auto"/>
      <w:ind w:left="357" w:hanging="357"/>
      <w:contextualSpacing w:val="0"/>
    </w:pPr>
    <w:rPr>
      <w:rFonts w:eastAsia="Times New Roman"/>
      <w:noProof/>
      <w:color w:val="000000" w:themeColor="text1"/>
      <w:lang w:eastAsia="en-AU"/>
    </w:rPr>
  </w:style>
  <w:style w:type="character" w:customStyle="1" w:styleId="Bullet1Char">
    <w:name w:val="Bullet 1 Char"/>
    <w:basedOn w:val="DefaultParagraphFont"/>
    <w:link w:val="Bullet1"/>
    <w:rsid w:val="00F22986"/>
    <w:rPr>
      <w:rFonts w:ascii="Calibri" w:eastAsia="Times New Roman" w:hAnsi="Calibri" w:cs="Calibri"/>
      <w:noProof/>
      <w:color w:val="000000" w:themeColor="text1"/>
      <w:w w:val="105"/>
      <w:kern w:val="40"/>
      <w:lang w:eastAsia="en-AU"/>
    </w:rPr>
  </w:style>
  <w:style w:type="paragraph" w:styleId="ListParagraph">
    <w:name w:val="List Paragraph"/>
    <w:basedOn w:val="Normal"/>
    <w:link w:val="ListParagraphChar"/>
    <w:uiPriority w:val="34"/>
    <w:qFormat/>
    <w:rsid w:val="007632F0"/>
    <w:pPr>
      <w:ind w:left="720"/>
      <w:contextualSpacing/>
    </w:pPr>
  </w:style>
  <w:style w:type="paragraph" w:customStyle="1" w:styleId="Bullet2">
    <w:name w:val="Bullet 2"/>
    <w:basedOn w:val="ListBullet2"/>
    <w:autoRedefine/>
    <w:qFormat/>
    <w:rsid w:val="00C44D4E"/>
    <w:pPr>
      <w:numPr>
        <w:numId w:val="2"/>
      </w:numPr>
    </w:pPr>
  </w:style>
  <w:style w:type="paragraph" w:styleId="ListBullet">
    <w:name w:val="List Bullet"/>
    <w:aliases w:val="List Bullet 1"/>
    <w:basedOn w:val="Normal"/>
    <w:uiPriority w:val="99"/>
    <w:unhideWhenUsed/>
    <w:rsid w:val="007632F0"/>
    <w:pPr>
      <w:numPr>
        <w:ilvl w:val="1"/>
        <w:numId w:val="2"/>
      </w:numPr>
      <w:ind w:left="1440"/>
      <w:contextualSpacing/>
    </w:pPr>
  </w:style>
  <w:style w:type="paragraph" w:styleId="ListBullet2">
    <w:name w:val="List Bullet 2"/>
    <w:basedOn w:val="Normal"/>
    <w:uiPriority w:val="99"/>
    <w:semiHidden/>
    <w:unhideWhenUsed/>
    <w:rsid w:val="007632F0"/>
    <w:pPr>
      <w:numPr>
        <w:numId w:val="3"/>
      </w:numPr>
      <w:contextualSpacing/>
    </w:pPr>
  </w:style>
  <w:style w:type="paragraph" w:styleId="NoSpacing">
    <w:name w:val="No Spacing"/>
    <w:link w:val="NoSpacingChar"/>
    <w:uiPriority w:val="1"/>
    <w:qFormat/>
    <w:rsid w:val="007632F0"/>
    <w:pPr>
      <w:spacing w:after="0" w:line="240" w:lineRule="auto"/>
    </w:pPr>
    <w:rPr>
      <w:rFonts w:ascii="Calibri" w:hAnsi="Calibri"/>
    </w:rPr>
  </w:style>
  <w:style w:type="character" w:customStyle="1" w:styleId="NoSpacingChar">
    <w:name w:val="No Spacing Char"/>
    <w:basedOn w:val="DefaultParagraphFont"/>
    <w:link w:val="NoSpacing"/>
    <w:uiPriority w:val="1"/>
    <w:rsid w:val="007632F0"/>
    <w:rPr>
      <w:rFonts w:ascii="Calibri" w:hAnsi="Calibri"/>
    </w:rPr>
  </w:style>
  <w:style w:type="character" w:customStyle="1" w:styleId="Heading1Char">
    <w:name w:val="Heading 1 Char"/>
    <w:basedOn w:val="DefaultParagraphFont"/>
    <w:link w:val="Heading1"/>
    <w:uiPriority w:val="9"/>
    <w:rsid w:val="002D4325"/>
    <w:rPr>
      <w:rFonts w:ascii="Calibri" w:eastAsia="SimSun" w:hAnsi="Calibri" w:cs="Angsana New"/>
      <w:b/>
      <w:bCs/>
      <w:color w:val="404040"/>
      <w:w w:val="105"/>
      <w:kern w:val="32"/>
      <w:sz w:val="52"/>
      <w:szCs w:val="52"/>
    </w:rPr>
  </w:style>
  <w:style w:type="character" w:customStyle="1" w:styleId="Heading2Char">
    <w:name w:val="Heading 2 Char"/>
    <w:basedOn w:val="DefaultParagraphFont"/>
    <w:link w:val="Heading2"/>
    <w:uiPriority w:val="9"/>
    <w:rsid w:val="002D4325"/>
    <w:rPr>
      <w:rFonts w:ascii="Calibri" w:eastAsia="SimSun" w:hAnsi="Calibri" w:cs="Angsana New"/>
      <w:b/>
      <w:bCs/>
      <w:iCs/>
      <w:color w:val="005389"/>
      <w:w w:val="105"/>
      <w:kern w:val="40"/>
      <w:sz w:val="40"/>
      <w:szCs w:val="48"/>
    </w:rPr>
  </w:style>
  <w:style w:type="paragraph" w:styleId="Header">
    <w:name w:val="header"/>
    <w:basedOn w:val="Normal"/>
    <w:link w:val="HeaderChar"/>
    <w:uiPriority w:val="99"/>
    <w:unhideWhenUsed/>
    <w:rsid w:val="006B6D57"/>
    <w:pPr>
      <w:tabs>
        <w:tab w:val="center" w:pos="4513"/>
        <w:tab w:val="right" w:pos="9026"/>
      </w:tabs>
      <w:spacing w:after="0" w:line="240" w:lineRule="auto"/>
    </w:pPr>
  </w:style>
  <w:style w:type="character" w:customStyle="1" w:styleId="HeaderChar">
    <w:name w:val="Header Char"/>
    <w:basedOn w:val="DefaultParagraphFont"/>
    <w:link w:val="Header"/>
    <w:uiPriority w:val="99"/>
    <w:rsid w:val="006B6D57"/>
    <w:rPr>
      <w:rFonts w:ascii="Calibri" w:hAnsi="Calibri"/>
    </w:rPr>
  </w:style>
  <w:style w:type="paragraph" w:styleId="Footer">
    <w:name w:val="footer"/>
    <w:basedOn w:val="Normal"/>
    <w:link w:val="FooterChar"/>
    <w:uiPriority w:val="99"/>
    <w:unhideWhenUsed/>
    <w:rsid w:val="006B6D57"/>
    <w:pPr>
      <w:tabs>
        <w:tab w:val="center" w:pos="4513"/>
        <w:tab w:val="right" w:pos="9026"/>
      </w:tabs>
      <w:spacing w:after="0" w:line="240" w:lineRule="auto"/>
    </w:pPr>
  </w:style>
  <w:style w:type="character" w:customStyle="1" w:styleId="FooterChar">
    <w:name w:val="Footer Char"/>
    <w:basedOn w:val="DefaultParagraphFont"/>
    <w:link w:val="Footer"/>
    <w:uiPriority w:val="99"/>
    <w:rsid w:val="006B6D57"/>
    <w:rPr>
      <w:rFonts w:ascii="Calibri" w:hAnsi="Calibri"/>
    </w:rPr>
  </w:style>
  <w:style w:type="character" w:customStyle="1" w:styleId="Heading3Char">
    <w:name w:val="Heading 3 Char"/>
    <w:basedOn w:val="DefaultParagraphFont"/>
    <w:link w:val="Heading3"/>
    <w:uiPriority w:val="9"/>
    <w:rsid w:val="002D4325"/>
    <w:rPr>
      <w:rFonts w:ascii="Calibri" w:eastAsia="SimSun" w:hAnsi="Calibri" w:cs="Angsana New"/>
      <w:b/>
      <w:bCs/>
      <w:color w:val="404040"/>
      <w:w w:val="105"/>
      <w:kern w:val="40"/>
      <w:sz w:val="32"/>
      <w:szCs w:val="32"/>
    </w:rPr>
  </w:style>
  <w:style w:type="character" w:customStyle="1" w:styleId="Heading4Char">
    <w:name w:val="Heading 4 Char"/>
    <w:basedOn w:val="DefaultParagraphFont"/>
    <w:link w:val="Heading4"/>
    <w:uiPriority w:val="9"/>
    <w:rsid w:val="002D4325"/>
    <w:rPr>
      <w:rFonts w:ascii="Calibri" w:eastAsia="SimSun" w:hAnsi="Calibri" w:cs="Angsana New"/>
      <w:b/>
      <w:bCs/>
      <w:color w:val="595959"/>
      <w:w w:val="105"/>
      <w:kern w:val="40"/>
      <w:sz w:val="26"/>
      <w:szCs w:val="26"/>
    </w:rPr>
  </w:style>
  <w:style w:type="character" w:styleId="Strong">
    <w:name w:val="Strong"/>
    <w:basedOn w:val="DefaultParagraphFont"/>
    <w:uiPriority w:val="22"/>
    <w:qFormat/>
    <w:rsid w:val="002D4325"/>
    <w:rPr>
      <w:b/>
      <w:bCs/>
    </w:rPr>
  </w:style>
  <w:style w:type="character" w:styleId="Emphasis">
    <w:name w:val="Emphasis"/>
    <w:basedOn w:val="DefaultParagraphFont"/>
    <w:uiPriority w:val="20"/>
    <w:qFormat/>
    <w:rsid w:val="00147DBC"/>
    <w:rPr>
      <w:i/>
      <w:iCs/>
    </w:rPr>
  </w:style>
  <w:style w:type="paragraph" w:customStyle="1" w:styleId="Classification">
    <w:name w:val="Classification"/>
    <w:basedOn w:val="Heading3"/>
    <w:link w:val="ClassificationChar"/>
    <w:qFormat/>
    <w:rsid w:val="00147DBC"/>
    <w:pPr>
      <w:jc w:val="center"/>
    </w:pPr>
    <w:rPr>
      <w:color w:val="C0504D" w:themeColor="accent2"/>
    </w:rPr>
  </w:style>
  <w:style w:type="character" w:customStyle="1" w:styleId="ClassificationChar">
    <w:name w:val="Classification Char"/>
    <w:basedOn w:val="Heading3Char"/>
    <w:link w:val="Classification"/>
    <w:rsid w:val="00147DBC"/>
    <w:rPr>
      <w:rFonts w:ascii="Calibri" w:eastAsia="SimSun" w:hAnsi="Calibri" w:cs="Angsana New"/>
      <w:b/>
      <w:bCs/>
      <w:color w:val="C0504D" w:themeColor="accent2"/>
      <w:w w:val="105"/>
      <w:kern w:val="40"/>
      <w:sz w:val="32"/>
      <w:szCs w:val="32"/>
    </w:rPr>
  </w:style>
  <w:style w:type="character" w:styleId="Hyperlink">
    <w:name w:val="Hyperlink"/>
    <w:basedOn w:val="DefaultParagraphFont"/>
    <w:uiPriority w:val="99"/>
    <w:rsid w:val="00831211"/>
    <w:rPr>
      <w:color w:val="365F91" w:themeColor="accent1" w:themeShade="BF"/>
      <w:u w:val="single"/>
    </w:rPr>
  </w:style>
  <w:style w:type="table" w:styleId="TableGrid">
    <w:name w:val="Table Grid"/>
    <w:basedOn w:val="TableNormal"/>
    <w:uiPriority w:val="59"/>
    <w:rsid w:val="00831211"/>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831211"/>
    <w:pPr>
      <w:tabs>
        <w:tab w:val="clear" w:pos="2918"/>
      </w:tabs>
      <w:spacing w:before="0" w:after="0" w:line="240" w:lineRule="auto"/>
    </w:pPr>
    <w:rPr>
      <w:rFonts w:asciiTheme="minorHAnsi" w:eastAsia="Times New Roman" w:hAnsiTheme="minorHAnsi" w:cs="Times New Roman"/>
      <w:w w:val="100"/>
      <w:kern w:val="0"/>
      <w:sz w:val="18"/>
      <w:szCs w:val="20"/>
      <w:lang w:eastAsia="en-AU"/>
    </w:rPr>
  </w:style>
  <w:style w:type="character" w:customStyle="1" w:styleId="FootnoteTextChar">
    <w:name w:val="Footnote Text Char"/>
    <w:basedOn w:val="DefaultParagraphFont"/>
    <w:link w:val="FootnoteText"/>
    <w:uiPriority w:val="99"/>
    <w:rsid w:val="00831211"/>
    <w:rPr>
      <w:rFonts w:eastAsia="Times New Roman" w:cs="Times New Roman"/>
      <w:sz w:val="18"/>
      <w:szCs w:val="20"/>
      <w:lang w:eastAsia="en-AU"/>
    </w:rPr>
  </w:style>
  <w:style w:type="character" w:styleId="FootnoteReference">
    <w:name w:val="footnote reference"/>
    <w:basedOn w:val="DefaultParagraphFont"/>
    <w:uiPriority w:val="99"/>
    <w:rsid w:val="00831211"/>
    <w:rPr>
      <w:vertAlign w:val="superscript"/>
    </w:rPr>
  </w:style>
  <w:style w:type="table" w:customStyle="1" w:styleId="DefaultTable">
    <w:name w:val="Default Table"/>
    <w:basedOn w:val="TableNormal"/>
    <w:uiPriority w:val="99"/>
    <w:rsid w:val="00831211"/>
    <w:pPr>
      <w:spacing w:after="0" w:line="240" w:lineRule="auto"/>
    </w:pPr>
    <w:rPr>
      <w:rFonts w:ascii="Times New Roman" w:eastAsia="Times New Roman" w:hAnsi="Times New Roman" w:cs="Times New Roman"/>
      <w:sz w:val="20"/>
      <w:szCs w:val="20"/>
      <w:lang w:eastAsia="en-AU"/>
    </w:rPr>
    <w:tblPr>
      <w:tblStyleRowBandSize w:val="1"/>
      <w:tblBorders>
        <w:bottom w:val="single" w:sz="4" w:space="0" w:color="808080" w:themeColor="background1" w:themeShade="80"/>
        <w:insideH w:val="single" w:sz="4" w:space="0" w:color="808080" w:themeColor="background1" w:themeShade="80"/>
      </w:tblBorders>
      <w:tblCellMar>
        <w:left w:w="113" w:type="dxa"/>
        <w:bottom w:w="85" w:type="dxa"/>
        <w:right w:w="113" w:type="dxa"/>
      </w:tblCellMar>
    </w:tblPr>
    <w:tcPr>
      <w:shd w:val="clear" w:color="auto" w:fill="F2F2F2" w:themeFill="background1" w:themeFillShade="F2"/>
    </w:tcPr>
    <w:tblStylePr w:type="firstRow">
      <w:pPr>
        <w:jc w:val="left"/>
      </w:pPr>
      <w:rPr>
        <w:b/>
        <w:caps w:val="0"/>
        <w:smallCaps w:val="0"/>
        <w:color w:val="FFFFFF" w:themeColor="background1"/>
        <w:sz w:val="22"/>
      </w:rPr>
      <w:tblPr/>
      <w:tcPr>
        <w:shd w:val="clear" w:color="auto" w:fill="C0504D" w:themeFill="accent2"/>
      </w:tcPr>
    </w:tblStylePr>
    <w:tblStylePr w:type="firstCol">
      <w:rPr>
        <w:b w:val="0"/>
      </w:rPr>
      <w:tblPr/>
      <w:tcPr>
        <w:tcBorders>
          <w:top w:val="nil"/>
          <w:left w:val="nil"/>
          <w:bottom w:val="single" w:sz="4" w:space="0" w:color="808080" w:themeColor="background1" w:themeShade="80"/>
          <w:right w:val="nil"/>
          <w:insideH w:val="single" w:sz="4" w:space="0" w:color="808080" w:themeColor="background1" w:themeShade="80"/>
          <w:insideV w:val="nil"/>
          <w:tl2br w:val="nil"/>
          <w:tr2bl w:val="nil"/>
        </w:tcBorders>
        <w:shd w:val="clear" w:color="auto" w:fill="F2F2F2" w:themeFill="background1" w:themeFillShade="F2"/>
      </w:tcPr>
    </w:tblStylePr>
  </w:style>
  <w:style w:type="paragraph" w:customStyle="1" w:styleId="bullet">
    <w:name w:val="bullet"/>
    <w:basedOn w:val="ListParagraph"/>
    <w:link w:val="bulletChar"/>
    <w:qFormat/>
    <w:rsid w:val="00831211"/>
    <w:pPr>
      <w:tabs>
        <w:tab w:val="clear" w:pos="2918"/>
      </w:tabs>
      <w:spacing w:before="0" w:after="120" w:line="288" w:lineRule="auto"/>
      <w:ind w:left="357" w:hanging="357"/>
      <w:contextualSpacing w:val="0"/>
    </w:pPr>
    <w:rPr>
      <w:rFonts w:eastAsia="Times New Roman" w:cs="Times New Roman"/>
      <w:noProof/>
      <w:color w:val="000000" w:themeColor="text1"/>
      <w:sz w:val="21"/>
      <w:szCs w:val="21"/>
      <w:lang w:eastAsia="en-AU"/>
    </w:rPr>
  </w:style>
  <w:style w:type="character" w:customStyle="1" w:styleId="ListParagraphChar">
    <w:name w:val="List Paragraph Char"/>
    <w:basedOn w:val="DefaultParagraphFont"/>
    <w:link w:val="ListParagraph"/>
    <w:uiPriority w:val="34"/>
    <w:rsid w:val="00831211"/>
    <w:rPr>
      <w:rFonts w:ascii="Calibri" w:eastAsia="Calibri" w:hAnsi="Calibri" w:cs="Calibri"/>
      <w:w w:val="105"/>
      <w:kern w:val="40"/>
    </w:rPr>
  </w:style>
  <w:style w:type="character" w:customStyle="1" w:styleId="bulletChar">
    <w:name w:val="bullet Char"/>
    <w:basedOn w:val="ListParagraphChar"/>
    <w:link w:val="bullet"/>
    <w:rsid w:val="00831211"/>
    <w:rPr>
      <w:rFonts w:ascii="Calibri" w:eastAsia="Times New Roman" w:hAnsi="Calibri" w:cs="Times New Roman"/>
      <w:noProof/>
      <w:color w:val="000000" w:themeColor="text1"/>
      <w:w w:val="105"/>
      <w:kern w:val="40"/>
      <w:sz w:val="21"/>
      <w:szCs w:val="21"/>
      <w:lang w:eastAsia="en-AU"/>
    </w:rPr>
  </w:style>
  <w:style w:type="paragraph" w:customStyle="1" w:styleId="Tableaction">
    <w:name w:val="Table action"/>
    <w:basedOn w:val="Normal"/>
    <w:qFormat/>
    <w:rsid w:val="00831211"/>
    <w:pPr>
      <w:tabs>
        <w:tab w:val="clear" w:pos="2918"/>
      </w:tabs>
      <w:spacing w:before="120" w:after="240" w:line="288" w:lineRule="auto"/>
    </w:pPr>
    <w:rPr>
      <w:rFonts w:ascii="Arial" w:eastAsia="Times New Roman" w:hAnsi="Arial" w:cs="Arial"/>
      <w:w w:val="100"/>
      <w:kern w:val="0"/>
      <w:sz w:val="21"/>
      <w:szCs w:val="21"/>
      <w:lang w:eastAsia="en-AU"/>
    </w:rPr>
  </w:style>
  <w:style w:type="table" w:customStyle="1" w:styleId="TableGridLight1">
    <w:name w:val="Table Grid Light1"/>
    <w:basedOn w:val="TableNormal"/>
    <w:next w:val="TableGridLight"/>
    <w:uiPriority w:val="40"/>
    <w:rsid w:val="00831211"/>
    <w:pPr>
      <w:spacing w:after="0" w:line="240" w:lineRule="auto"/>
    </w:pPr>
    <w:rPr>
      <w:rFonts w:ascii="Calibri" w:eastAsia="Calibri" w:hAnsi="Calibri" w:cs="Times New Roman"/>
      <w:sz w:val="20"/>
      <w:szCs w:val="20"/>
      <w:lang w:eastAsia="en-AU"/>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TableGridLight">
    <w:name w:val="Grid Table Light"/>
    <w:basedOn w:val="TableNormal"/>
    <w:uiPriority w:val="40"/>
    <w:rsid w:val="00831211"/>
    <w:pPr>
      <w:spacing w:after="0" w:line="240" w:lineRule="auto"/>
    </w:pPr>
    <w:rPr>
      <w:rFonts w:ascii="Times New Roman" w:eastAsia="Times New Roman" w:hAnsi="Times New Roman" w:cs="Times New Roman"/>
      <w:sz w:val="20"/>
      <w:szCs w:val="20"/>
      <w:lang w:eastAsia="en-AU"/>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FollowedHyperlink">
    <w:name w:val="FollowedHyperlink"/>
    <w:basedOn w:val="DefaultParagraphFont"/>
    <w:uiPriority w:val="99"/>
    <w:semiHidden/>
    <w:unhideWhenUsed/>
    <w:rsid w:val="002574BD"/>
    <w:rPr>
      <w:color w:val="800080" w:themeColor="followedHyperlink"/>
      <w:u w:val="single"/>
    </w:rPr>
  </w:style>
  <w:style w:type="character" w:styleId="CommentReference">
    <w:name w:val="annotation reference"/>
    <w:basedOn w:val="DefaultParagraphFont"/>
    <w:uiPriority w:val="99"/>
    <w:semiHidden/>
    <w:unhideWhenUsed/>
    <w:rsid w:val="002574BD"/>
    <w:rPr>
      <w:sz w:val="16"/>
      <w:szCs w:val="16"/>
    </w:rPr>
  </w:style>
  <w:style w:type="paragraph" w:styleId="CommentText">
    <w:name w:val="annotation text"/>
    <w:basedOn w:val="Normal"/>
    <w:link w:val="CommentTextChar"/>
    <w:uiPriority w:val="99"/>
    <w:unhideWhenUsed/>
    <w:rsid w:val="002574BD"/>
    <w:pPr>
      <w:spacing w:line="240" w:lineRule="auto"/>
    </w:pPr>
    <w:rPr>
      <w:sz w:val="20"/>
      <w:szCs w:val="20"/>
    </w:rPr>
  </w:style>
  <w:style w:type="character" w:customStyle="1" w:styleId="CommentTextChar">
    <w:name w:val="Comment Text Char"/>
    <w:basedOn w:val="DefaultParagraphFont"/>
    <w:link w:val="CommentText"/>
    <w:uiPriority w:val="99"/>
    <w:rsid w:val="002574BD"/>
    <w:rPr>
      <w:rFonts w:ascii="Calibri" w:eastAsia="Calibri" w:hAnsi="Calibri" w:cs="Calibri"/>
      <w:w w:val="105"/>
      <w:kern w:val="40"/>
      <w:sz w:val="20"/>
      <w:szCs w:val="20"/>
    </w:rPr>
  </w:style>
  <w:style w:type="paragraph" w:styleId="CommentSubject">
    <w:name w:val="annotation subject"/>
    <w:basedOn w:val="CommentText"/>
    <w:next w:val="CommentText"/>
    <w:link w:val="CommentSubjectChar"/>
    <w:uiPriority w:val="99"/>
    <w:semiHidden/>
    <w:unhideWhenUsed/>
    <w:rsid w:val="002574BD"/>
    <w:rPr>
      <w:b/>
      <w:bCs/>
    </w:rPr>
  </w:style>
  <w:style w:type="character" w:customStyle="1" w:styleId="CommentSubjectChar">
    <w:name w:val="Comment Subject Char"/>
    <w:basedOn w:val="CommentTextChar"/>
    <w:link w:val="CommentSubject"/>
    <w:uiPriority w:val="99"/>
    <w:semiHidden/>
    <w:rsid w:val="002574BD"/>
    <w:rPr>
      <w:rFonts w:ascii="Calibri" w:eastAsia="Calibri" w:hAnsi="Calibri" w:cs="Calibri"/>
      <w:b/>
      <w:bCs/>
      <w:w w:val="105"/>
      <w:kern w:val="40"/>
      <w:sz w:val="20"/>
      <w:szCs w:val="20"/>
    </w:rPr>
  </w:style>
  <w:style w:type="paragraph" w:styleId="BalloonText">
    <w:name w:val="Balloon Text"/>
    <w:basedOn w:val="Normal"/>
    <w:link w:val="BalloonTextChar"/>
    <w:uiPriority w:val="99"/>
    <w:semiHidden/>
    <w:unhideWhenUsed/>
    <w:rsid w:val="002574BD"/>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574BD"/>
    <w:rPr>
      <w:rFonts w:ascii="Segoe UI" w:eastAsia="Calibri" w:hAnsi="Segoe UI" w:cs="Segoe UI"/>
      <w:w w:val="105"/>
      <w:kern w:val="40"/>
      <w:sz w:val="18"/>
      <w:szCs w:val="18"/>
    </w:rPr>
  </w:style>
  <w:style w:type="paragraph" w:styleId="Revision">
    <w:name w:val="Revision"/>
    <w:hidden/>
    <w:uiPriority w:val="99"/>
    <w:semiHidden/>
    <w:rsid w:val="003F2294"/>
    <w:pPr>
      <w:spacing w:after="0" w:line="240" w:lineRule="auto"/>
    </w:pPr>
    <w:rPr>
      <w:rFonts w:ascii="Calibri" w:eastAsia="Calibri" w:hAnsi="Calibri" w:cs="Calibri"/>
      <w:w w:val="105"/>
      <w:kern w:val="40"/>
    </w:rPr>
  </w:style>
  <w:style w:type="character" w:styleId="UnresolvedMention">
    <w:name w:val="Unresolved Mention"/>
    <w:basedOn w:val="DefaultParagraphFont"/>
    <w:uiPriority w:val="99"/>
    <w:semiHidden/>
    <w:unhideWhenUsed/>
    <w:rsid w:val="003E1A76"/>
    <w:rPr>
      <w:color w:val="605E5C"/>
      <w:shd w:val="clear" w:color="auto" w:fill="E1DFDD"/>
    </w:rPr>
  </w:style>
  <w:style w:type="paragraph" w:customStyle="1" w:styleId="IntroPara">
    <w:name w:val="Intro Para"/>
    <w:basedOn w:val="Normal"/>
    <w:qFormat/>
    <w:rsid w:val="0005774D"/>
    <w:pPr>
      <w:tabs>
        <w:tab w:val="clear" w:pos="2918"/>
      </w:tabs>
      <w:spacing w:before="0" w:after="160" w:line="264" w:lineRule="auto"/>
    </w:pPr>
    <w:rPr>
      <w:rFonts w:ascii="Century Gothic" w:eastAsia="Century Gothic" w:hAnsi="Century Gothic" w:cs="Times New Roman"/>
      <w:color w:val="2D4682"/>
      <w:w w:val="100"/>
      <w:kern w:val="0"/>
      <w:sz w:val="28"/>
    </w:rPr>
  </w:style>
  <w:style w:type="paragraph" w:styleId="Subtitle">
    <w:name w:val="Subtitle"/>
    <w:basedOn w:val="Normal"/>
    <w:next w:val="Normal"/>
    <w:link w:val="SubtitleChar"/>
    <w:uiPriority w:val="11"/>
    <w:qFormat/>
    <w:rsid w:val="0005774D"/>
    <w:pPr>
      <w:numPr>
        <w:ilvl w:val="1"/>
      </w:numPr>
      <w:tabs>
        <w:tab w:val="clear" w:pos="2918"/>
      </w:tabs>
      <w:spacing w:before="0" w:after="160" w:line="264" w:lineRule="auto"/>
    </w:pPr>
    <w:rPr>
      <w:rFonts w:ascii="Century Gothic" w:eastAsiaTheme="minorEastAsia" w:hAnsi="Century Gothic" w:cstheme="minorBidi"/>
      <w:b/>
      <w:color w:val="8064A2" w:themeColor="accent4"/>
      <w:spacing w:val="15"/>
      <w:w w:val="100"/>
      <w:kern w:val="0"/>
      <w:sz w:val="28"/>
    </w:rPr>
  </w:style>
  <w:style w:type="character" w:customStyle="1" w:styleId="SubtitleChar">
    <w:name w:val="Subtitle Char"/>
    <w:basedOn w:val="DefaultParagraphFont"/>
    <w:link w:val="Subtitle"/>
    <w:uiPriority w:val="11"/>
    <w:rsid w:val="0005774D"/>
    <w:rPr>
      <w:rFonts w:ascii="Century Gothic" w:eastAsiaTheme="minorEastAsia" w:hAnsi="Century Gothic"/>
      <w:b/>
      <w:color w:val="8064A2" w:themeColor="accent4"/>
      <w:spacing w:val="15"/>
      <w:sz w:val="28"/>
    </w:rPr>
  </w:style>
  <w:style w:type="paragraph" w:customStyle="1" w:styleId="Bulletplain">
    <w:name w:val="Bullet plain"/>
    <w:basedOn w:val="Normal"/>
    <w:qFormat/>
    <w:rsid w:val="0005774D"/>
    <w:pPr>
      <w:numPr>
        <w:numId w:val="11"/>
      </w:numPr>
      <w:tabs>
        <w:tab w:val="clear" w:pos="2918"/>
      </w:tabs>
      <w:autoSpaceDE w:val="0"/>
      <w:autoSpaceDN w:val="0"/>
      <w:adjustRightInd w:val="0"/>
      <w:spacing w:before="0" w:after="120" w:line="264" w:lineRule="auto"/>
      <w:ind w:left="357" w:hanging="357"/>
    </w:pPr>
    <w:rPr>
      <w:rFonts w:ascii="Century Gothic" w:eastAsia="Century Gothic" w:hAnsi="Century Gothic" w:cs="Times New Roman"/>
      <w:color w:val="000000"/>
      <w:w w:val="100"/>
      <w:kern w:val="0"/>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yperlink" Target="https://www.ag.gov.au/about-us/accountability-and-reporting/privacy-policy" TargetMode="Externa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hyperlink" Target="https://www.legislation.gov.au/Series/C2004A03712"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mailto:NationalOfficeforChildSafety@ag.gov.au"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s://www.childsafety.gov.au/get-support" TargetMode="External"/><Relationship Id="rId23" Type="http://schemas.openxmlformats.org/officeDocument/2006/relationships/footer" Target="footer4.xml"/><Relationship Id="rId10" Type="http://schemas.openxmlformats.org/officeDocument/2006/relationships/endnotes" Target="endnotes.xml"/><Relationship Id="rId19" Type="http://schemas.openxmlformats.org/officeDocument/2006/relationships/hyperlink" Target="mailto:BehaviouralInsights@ag.gov.au"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3.xml"/></Relationships>
</file>

<file path=word/_rels/footer1.xml.rels><?xml version="1.0" encoding="UTF-8" standalone="yes"?>
<Relationships xmlns="http://schemas.openxmlformats.org/package/2006/relationships"><Relationship Id="rId1" Type="http://schemas.openxmlformats.org/officeDocument/2006/relationships/image" Target="media/image2.jpg"/></Relationships>
</file>

<file path=word/_rels/footer2.xml.rels><?xml version="1.0" encoding="UTF-8" standalone="yes"?>
<Relationships xmlns="http://schemas.openxmlformats.org/package/2006/relationships"><Relationship Id="rId1" Type="http://schemas.openxmlformats.org/officeDocument/2006/relationships/image" Target="media/image4.png"/></Relationships>
</file>

<file path=word/_rels/footer3.xml.rels><?xml version="1.0" encoding="UTF-8" standalone="yes"?>
<Relationships xmlns="http://schemas.openxmlformats.org/package/2006/relationships"><Relationship Id="rId1" Type="http://schemas.openxmlformats.org/officeDocument/2006/relationships/image" Target="media/image2.jpg"/></Relationships>
</file>

<file path=word/_rels/footer4.xml.rels><?xml version="1.0" encoding="UTF-8" standalone="yes"?>
<Relationships xmlns="http://schemas.openxmlformats.org/package/2006/relationships"><Relationship Id="rId1" Type="http://schemas.openxmlformats.org/officeDocument/2006/relationships/image" Target="media/image2.jpg"/></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4bb267c6-6d38-4681-8093-e775cecd2df9">
      <UserInfo>
        <DisplayName>Wall, Michael</DisplayName>
        <AccountId>697</AccountId>
        <AccountType/>
      </UserInfo>
    </SharedWithUsers>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EF86A89E536A943A2505E448397F206" ma:contentTypeVersion="4" ma:contentTypeDescription="Create a new document." ma:contentTypeScope="" ma:versionID="57ee622daafce50f94fc56808af87782">
  <xsd:schema xmlns:xsd="http://www.w3.org/2001/XMLSchema" xmlns:xs="http://www.w3.org/2001/XMLSchema" xmlns:p="http://schemas.microsoft.com/office/2006/metadata/properties" xmlns:ns2="4bb267c6-6d38-4681-8093-e775cecd2df9" targetNamespace="http://schemas.microsoft.com/office/2006/metadata/properties" ma:root="true" ma:fieldsID="266d8f1c64cac39cdf8a415ba1783ab7" ns2:_="">
    <xsd:import namespace="4bb267c6-6d38-4681-8093-e775cecd2df9"/>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b267c6-6d38-4681-8093-e775cecd2df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126C31-54E3-480E-BD70-A2D2764CE621}">
  <ds:schemaRefs>
    <ds:schemaRef ds:uri="http://schemas.microsoft.com/office/2006/metadata/properties"/>
    <ds:schemaRef ds:uri="http://schemas.microsoft.com/office/infopath/2007/PartnerControls"/>
    <ds:schemaRef ds:uri="4bb267c6-6d38-4681-8093-e775cecd2df9"/>
  </ds:schemaRefs>
</ds:datastoreItem>
</file>

<file path=customXml/itemProps2.xml><?xml version="1.0" encoding="utf-8"?>
<ds:datastoreItem xmlns:ds="http://schemas.openxmlformats.org/officeDocument/2006/customXml" ds:itemID="{CDE385C7-A98F-40C2-ABAA-37C403F01DA3}">
  <ds:schemaRefs>
    <ds:schemaRef ds:uri="http://schemas.openxmlformats.org/officeDocument/2006/bibliography"/>
  </ds:schemaRefs>
</ds:datastoreItem>
</file>

<file path=customXml/itemProps3.xml><?xml version="1.0" encoding="utf-8"?>
<ds:datastoreItem xmlns:ds="http://schemas.openxmlformats.org/officeDocument/2006/customXml" ds:itemID="{DED3140A-055E-4D8F-9BA9-F1CCF3C353EA}">
  <ds:schemaRefs>
    <ds:schemaRef ds:uri="http://schemas.microsoft.com/sharepoint/v3/contenttype/forms"/>
  </ds:schemaRefs>
</ds:datastoreItem>
</file>

<file path=customXml/itemProps4.xml><?xml version="1.0" encoding="utf-8"?>
<ds:datastoreItem xmlns:ds="http://schemas.openxmlformats.org/officeDocument/2006/customXml" ds:itemID="{A06A84D8-B36B-4FEB-9144-18A86BA07A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b267c6-6d38-4681-8093-e775cecd2d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d2dd196-0646-4419-8922-440f7d464cf0}" enabled="0" method="" siteId="{5d2dd196-0646-4419-8922-440f7d464cf0}" removed="1"/>
</clbl:labelList>
</file>

<file path=docProps/app.xml><?xml version="1.0" encoding="utf-8"?>
<Properties xmlns="http://schemas.openxmlformats.org/officeDocument/2006/extended-properties" xmlns:vt="http://schemas.openxmlformats.org/officeDocument/2006/docPropsVTypes">
  <Template>Normal.dotm</Template>
  <TotalTime>265</TotalTime>
  <Pages>4</Pages>
  <Words>817</Words>
  <Characters>4401</Characters>
  <DocSecurity>0</DocSecurity>
  <Lines>80</Lines>
  <Paragraphs>40</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5178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Participant Information Sheet - Second Action Plan - Community Survey</dc:title>
  <dc:subject/>
  <cp:keywords/>
  <dc:description/>
  <dcterms:created xsi:type="dcterms:W3CDTF">2025-11-13T00:02:00Z</dcterms:created>
  <dcterms:modified xsi:type="dcterms:W3CDTF">2025-12-03T02:23:00Z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0x010100EEF86A89E536A943A2505E448397F206</vt:lpwstr>
  </property>
</Properties>
</file>